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</p:sldIdLst>
  <p:sldSz cy="5143500" cx="9144000"/>
  <p:notesSz cx="6858000" cy="9144000"/>
  <p:embeddedFontLst>
    <p:embeddedFont>
      <p:font typeface="Roboto"/>
      <p:regular r:id="rId144"/>
      <p:bold r:id="rId145"/>
      <p:italic r:id="rId146"/>
      <p:boldItalic r:id="rId1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BFFB9B-E81C-4309-8146-71BEAFA4CACD}">
  <a:tblStyle styleId="{C2BFFB9B-E81C-4309-8146-71BEAFA4CAC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Roboto-italic.fntdata"/><Relationship Id="rId7" Type="http://schemas.openxmlformats.org/officeDocument/2006/relationships/slide" Target="slides/slide1.xml"/><Relationship Id="rId145" Type="http://schemas.openxmlformats.org/officeDocument/2006/relationships/font" Target="fonts/Roboto-bold.fntdata"/><Relationship Id="rId8" Type="http://schemas.openxmlformats.org/officeDocument/2006/relationships/slide" Target="slides/slide2.xml"/><Relationship Id="rId144" Type="http://schemas.openxmlformats.org/officeDocument/2006/relationships/font" Target="fonts/Roboto-regular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43d3c581f_2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43d3c581f_2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22bd65f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22bd65f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1fc6ee36a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1fc6ee36a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fc6ee36a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fc6ee36a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fc6ee36a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fc6ee36a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1fc6ee36a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1fc6ee36a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392ca487a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392ca487a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1fc6ee36a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1fc6ee36a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1fc6ee36a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1fc6ee36a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fc6ee36a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fc6ee36a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1fc6ee36a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1fc6ee36a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1fc6ee36a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1fc6ee36a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22bd65fe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22bd65fe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1fc6ee36a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1fc6ee36a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1fc6ee36a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1fc6ee36a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1fc6ee36a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1fc6ee36a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1fc6ee36a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1fc6ee36a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1fc6ee36a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1fc6ee36a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1fc6ee36a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1fc6ee36a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3350d3cab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3350d3cab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1fc6ee36a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1fc6ee36a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1fc6ee36a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1fc6ee36a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1fc6ee36a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1fc6ee36a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22bd65f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22bd65f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c6ee36a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c6ee36a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1fc6ee36a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1fc6ee36a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1fc6ee36af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1fc6ee36a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1fc6ee36a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1fc6ee36a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3cea4b46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3cea4b4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1fc6ee36a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1fc6ee36a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1fc6ee36a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1fc6ee36a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541364034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541364034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1fc6ee36a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1fc6ee36a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1fc6ee36af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1fc6ee36a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22bd65fe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22bd65fe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1fc6ee36af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1fc6ee36af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1fc6ee36a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1fc6ee36a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fc6ee36af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fc6ee36af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1fc6ee36af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1fc6ee36a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1fc6ee36a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1fc6ee36a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1fc6ee36af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1fc6ee36a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1fc6ee36a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1fc6ee36a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3350d3cab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3350d3cab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5212246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5212246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5212246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5212246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212246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212246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f98b86e7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f98b86e7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5212246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5212246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52122462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52122462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43d3c581f_2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43d3c581f_2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52122462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52122462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52122462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52122462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93568edb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93568ed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93568edb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93568edb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52122462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52122462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52122462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52122462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52122462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52122462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52122462f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52122462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52122462f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52122462f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2122462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52122462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454113be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454113be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52122462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52122462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52122462f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52122462f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52122462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52122462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52122462f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52122462f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bd5a399c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bd5a399c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52122462f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52122462f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52122462f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52122462f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52122462f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52122462f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52122462f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52122462f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52122462f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52122462f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454113be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454113b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2122462f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52122462f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52122462f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52122462f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52122462f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52122462f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52122462f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52122462f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52122462f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52122462f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52122462f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52122462f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52122462f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52122462f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52122462f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52122462f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52122462f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52122462f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52122462f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52122462f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5c8350f4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5c8350f4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52122462f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52122462f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52122462f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52122462f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52122462f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52122462f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350d3cab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350d3cab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52122462f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52122462f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b31430d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4b31430d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b31430d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4b31430d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4b31430de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4b31430de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4b31430d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4b31430d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4b31430de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4b31430de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43d3c581f_2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43d3c581f_2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4b31430de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4b31430de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4b31430de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4b31430d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b31430d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4b31430d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4b31430d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4b31430d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52122462f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52122462f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4b31430de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4b31430de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52122462f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52122462f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52122462f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152122462f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52122462f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152122462f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52122462f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52122462f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f98b86e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f98b86e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52122462f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152122462f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52122462f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152122462f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52122462f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152122462f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152122462f_1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152122462f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52122462f_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52122462f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52122462f_1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152122462f_1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52122462f_1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152122462f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4b31430de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4b31430de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52122462f_1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152122462f_1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52122462f_1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52122462f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f98b86e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f98b86e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52122462f_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52122462f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52122462f_1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152122462f_1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52122462f_1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52122462f_1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152122462f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152122462f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152122462f_1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152122462f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52122462f_1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152122462f_1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5ae399d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5ae399d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5ae399dc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5ae399dc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15ae399dc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15ae399dc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15ae399dc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15ae399dc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22bd65fe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22bd65fe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15ae399dc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15ae399dc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3350d3cab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3350d3cab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1fc6ee36a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1fc6ee36a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1fc6ee36a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1fc6ee36a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fc6ee36a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fc6ee36a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1fc6ee36a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1fc6ee36a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1fc6ee36a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1fc6ee36a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1fc6ee36a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1fc6ee36a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fc6ee36a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1fc6ee36a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1fc6ee36a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1fc6ee36a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/>
        </p:nvSpPr>
        <p:spPr>
          <a:xfrm>
            <a:off x="419100" y="205051"/>
            <a:ext cx="64611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54F5B"/>
                </a:solidFill>
              </a:rPr>
              <a:t>Universidade Federal do Amazonas</a:t>
            </a:r>
            <a:endParaRPr sz="1500">
              <a:solidFill>
                <a:srgbClr val="454F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54F5B"/>
                </a:solidFill>
              </a:rPr>
              <a:t>Instituto de Computação</a:t>
            </a:r>
            <a:endParaRPr sz="1500">
              <a:solidFill>
                <a:srgbClr val="454F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54F5B"/>
                </a:solidFill>
              </a:rPr>
              <a:t>DevTITANS -  Projeto de Desenvolvimento, Tecnologia e Inovação em </a:t>
            </a:r>
            <a:endParaRPr sz="1500">
              <a:solidFill>
                <a:srgbClr val="454F5B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54F5B"/>
                </a:solidFill>
              </a:rPr>
              <a:t>      Android e Sistemas Embarcados</a:t>
            </a:r>
            <a:endParaRPr sz="1500">
              <a:solidFill>
                <a:srgbClr val="454F5B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4022703" y="1943089"/>
            <a:ext cx="1188600" cy="118800"/>
          </a:xfrm>
          <a:prstGeom prst="rect">
            <a:avLst/>
          </a:prstGeom>
          <a:solidFill>
            <a:srgbClr val="9C7F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4711" y="4307096"/>
            <a:ext cx="638250" cy="5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5328036" y="4481671"/>
            <a:ext cx="2547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54F5B"/>
                </a:solidFill>
              </a:rPr>
              <a:t>Yuri Assayag</a:t>
            </a:r>
            <a:endParaRPr>
              <a:solidFill>
                <a:srgbClr val="454F5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4D1"/>
                </a:solidFill>
              </a:rPr>
              <a:t>yfa@icomp.ufam.edu.br</a:t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114300" y="4691075"/>
            <a:ext cx="3243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F5B"/>
                </a:solidFill>
              </a:rPr>
              <a:t>ColabWeb: </a:t>
            </a:r>
            <a:r>
              <a:rPr lang="en">
                <a:solidFill>
                  <a:srgbClr val="0084D1"/>
                </a:solidFill>
              </a:rPr>
              <a:t>bit.ly/devtitans-moodle</a:t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500"/>
              <a:buNone/>
              <a:defRPr b="1" sz="3500">
                <a:solidFill>
                  <a:srgbClr val="454F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741518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None/>
              <a:defRPr b="1" sz="3000">
                <a:solidFill>
                  <a:srgbClr val="454F5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rgbClr val="9C7FBA"/>
              </a:buClr>
              <a:buSzPts val="2000"/>
              <a:buChar char="▣"/>
              <a:defRPr sz="20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9C7FBA"/>
              </a:buClr>
              <a:buSzPts val="1600"/>
              <a:buChar char="▢"/>
              <a:defRPr sz="16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9C7FBA"/>
              </a:buClr>
              <a:buSzPts val="1400"/>
              <a:buChar char="○"/>
              <a:defRPr i="1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54F5B"/>
                </a:solidFill>
              </a:defRPr>
            </a:lvl1pPr>
            <a:lvl2pPr lvl="1">
              <a:buNone/>
              <a:defRPr>
                <a:solidFill>
                  <a:srgbClr val="454F5B"/>
                </a:solidFill>
              </a:defRPr>
            </a:lvl2pPr>
            <a:lvl3pPr lvl="2">
              <a:buNone/>
              <a:defRPr>
                <a:solidFill>
                  <a:srgbClr val="454F5B"/>
                </a:solidFill>
              </a:defRPr>
            </a:lvl3pPr>
            <a:lvl4pPr lvl="3">
              <a:buNone/>
              <a:defRPr>
                <a:solidFill>
                  <a:srgbClr val="454F5B"/>
                </a:solidFill>
              </a:defRPr>
            </a:lvl4pPr>
            <a:lvl5pPr lvl="4">
              <a:buNone/>
              <a:defRPr>
                <a:solidFill>
                  <a:srgbClr val="454F5B"/>
                </a:solidFill>
              </a:defRPr>
            </a:lvl5pPr>
            <a:lvl6pPr lvl="5">
              <a:buNone/>
              <a:defRPr>
                <a:solidFill>
                  <a:srgbClr val="454F5B"/>
                </a:solidFill>
              </a:defRPr>
            </a:lvl6pPr>
            <a:lvl7pPr lvl="6">
              <a:buNone/>
              <a:defRPr>
                <a:solidFill>
                  <a:srgbClr val="454F5B"/>
                </a:solidFill>
              </a:defRPr>
            </a:lvl7pPr>
            <a:lvl8pPr lvl="7">
              <a:buNone/>
              <a:defRPr>
                <a:solidFill>
                  <a:srgbClr val="454F5B"/>
                </a:solidFill>
              </a:defRPr>
            </a:lvl8pPr>
            <a:lvl9pPr lvl="8">
              <a:buNone/>
              <a:defRPr>
                <a:solidFill>
                  <a:srgbClr val="454F5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404778" y="814364"/>
            <a:ext cx="1188600" cy="118800"/>
          </a:xfrm>
          <a:prstGeom prst="rect">
            <a:avLst/>
          </a:prstGeom>
          <a:solidFill>
            <a:srgbClr val="9C7F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fmla="val 3380" name="adj"/>
            </a:avLst>
          </a:prstGeom>
          <a:solidFill>
            <a:srgbClr val="9C7F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devtitans.icomp.ufam.edu.br/moodle/mod/lti/view.php?id=14" TargetMode="External"/><Relationship Id="rId4" Type="http://schemas.openxmlformats.org/officeDocument/2006/relationships/image" Target="../media/image2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devtitans.icomp.ufam.edu.br/moodle/mod/lti/view.php?id=14" TargetMode="External"/><Relationship Id="rId4" Type="http://schemas.openxmlformats.org/officeDocument/2006/relationships/image" Target="../media/image2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openssl.org/" TargetMode="External"/><Relationship Id="rId4" Type="http://schemas.openxmlformats.org/officeDocument/2006/relationships/hyperlink" Target="https://webkit.org/" TargetMode="External"/><Relationship Id="rId5" Type="http://schemas.openxmlformats.org/officeDocument/2006/relationships/hyperlink" Target="https://cs.android.com/android/platform/superproject/+/master:libcore/ojluni/src/main/java/java/util/ArrayList.java" TargetMode="External"/><Relationship Id="rId6" Type="http://schemas.openxmlformats.org/officeDocument/2006/relationships/hyperlink" Target="https://cs.android.com/android/platform/superproject/+/master:libcore/ojluni/src/main/java/java/lang/String.java" TargetMode="External"/><Relationship Id="rId7" Type="http://schemas.openxmlformats.org/officeDocument/2006/relationships/hyperlink" Target="https://cs.android.com/android/platform/superproject/+/master:libcore/ojluni/src/main/java/java/lang/Object.jav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titans.icomp.ufam.edu.br/moodle/mod/lti/view.php?id=14" TargetMode="External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evtitans.icomp.ufam.edu.br/moodle/mod/lti/view.php?id=14" TargetMode="External"/><Relationship Id="rId4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mailto:yfa@icomp.ufam.edu.br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cs.android.com/android/platform/superproject/+/android-12.0.0_r3:frameworks/native/cmds/installd/installd.cpp;drc=3dfd55fa6b636f412ef658470c842a4be6e54223;l=238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devtitans.icomp.ufam.edu.br/moodle/mod/lti/view.php?id=14" TargetMode="External"/><Relationship Id="rId4" Type="http://schemas.openxmlformats.org/officeDocument/2006/relationships/image" Target="../media/image2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Desenvolvimento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AOSP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50" y="1725566"/>
            <a:ext cx="3324001" cy="223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Open Source Project – AOSP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69575"/>
            <a:ext cx="88323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</a:t>
            </a:r>
            <a:r>
              <a:rPr lang="en"/>
              <a:t> AOSP não só distribui o código-fonte; aceita também contribuições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Tais implementações poderão ser, eventualmente, incorporadas à solução final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Tal característica faz com que o Android seja um dos maiores projetos cooperativos da atualidade</a:t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2617375"/>
            <a:ext cx="8520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Você está prestes a embarcar em uma jornada que o fará parte desse ecossistema de profissionais que </a:t>
            </a:r>
            <a:r>
              <a:rPr lang="en"/>
              <a:t>mantêm</a:t>
            </a:r>
            <a:r>
              <a:rPr lang="en"/>
              <a:t> e aprimoram o Android!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2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3" name="Google Shape;903;p11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um Produto</a:t>
            </a:r>
            <a:endParaRPr/>
          </a:p>
        </p:txBody>
      </p:sp>
      <p:sp>
        <p:nvSpPr>
          <p:cNvPr id="904" name="Google Shape;904;p11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5" name="Google Shape;905;p112"/>
          <p:cNvSpPr/>
          <p:nvPr/>
        </p:nvSpPr>
        <p:spPr>
          <a:xfrm>
            <a:off x="5123928" y="14119"/>
            <a:ext cx="3929700" cy="9468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 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device/devtitans/kraken/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AndroidProducts.mk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 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devtitans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_kraken.mk</a:t>
            </a:r>
            <a:endParaRPr b="1" sz="1500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 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BoardConfig.mk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3"/>
          <p:cNvSpPr txBox="1"/>
          <p:nvPr>
            <p:ph idx="1" type="body"/>
          </p:nvPr>
        </p:nvSpPr>
        <p:spPr>
          <a:xfrm>
            <a:off x="311700" y="1017175"/>
            <a:ext cx="86301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Nos próximos assuntos, iremos mostrando outras variáveis que personalizam o AOSP. Segue uma visão geral de algumas delas:</a:t>
            </a:r>
            <a:endParaRPr/>
          </a:p>
        </p:txBody>
      </p:sp>
      <p:sp>
        <p:nvSpPr>
          <p:cNvPr id="911" name="Google Shape;911;p11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 – Outras Variáveis</a:t>
            </a:r>
            <a:endParaRPr/>
          </a:p>
        </p:txBody>
      </p:sp>
      <p:sp>
        <p:nvSpPr>
          <p:cNvPr id="912" name="Google Shape;912;p11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13" name="Google Shape;913;p113"/>
          <p:cNvGraphicFramePr/>
          <p:nvPr/>
        </p:nvGraphicFramePr>
        <p:xfrm>
          <a:off x="173575" y="207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2436625"/>
                <a:gridCol w="6452325"/>
              </a:tblGrid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Variável</a:t>
                      </a:r>
                      <a:endParaRPr b="1"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PRODUCT_PACKAGES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7425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Instrui o sistema de compilação a compilar e instalar módulos do AOSP que incluem apps, programas nativos, bibliotecas, recursos, etc.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7425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PRODUCT_COPY_FILES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Instrui o sistema de compilação do AOSP a copiar um arquivo para a imagem final do Android.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PRODUCT_VENDOR_PROPERTIES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Cria/atribui um valor para uma propriedade de sistema do Android.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PRODUCT_LOCALES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Linguagens suportadas pelo produto.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PRODUCT_SHIPPING_API_LEVEL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API level do Android suportada pelo dispositivo.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DEVICE_PACKAGE_OVERLAYS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 um diretório para ser usado como overlay. Esse diretório contém </a:t>
                      </a:r>
                      <a:b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arquivos, em geral XML, com configurações que substituem originais.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4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9" name="Google Shape;919;p11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Compilando o Produto</a:t>
            </a:r>
            <a:endParaRPr/>
          </a:p>
        </p:txBody>
      </p:sp>
      <p:sp>
        <p:nvSpPr>
          <p:cNvPr id="920" name="Google Shape;920;p11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1" name="Google Shape;921;p114"/>
          <p:cNvSpPr/>
          <p:nvPr/>
        </p:nvSpPr>
        <p:spPr>
          <a:xfrm>
            <a:off x="5326950" y="106000"/>
            <a:ext cx="3726900" cy="7617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lunch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lunch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devtitans_kraken-eng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5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7" name="Google Shape;927;p11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Executando o Produto</a:t>
            </a:r>
            <a:endParaRPr/>
          </a:p>
        </p:txBody>
      </p:sp>
      <p:sp>
        <p:nvSpPr>
          <p:cNvPr id="928" name="Google Shape;928;p11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9" name="Google Shape;929;p115"/>
          <p:cNvSpPr/>
          <p:nvPr/>
        </p:nvSpPr>
        <p:spPr>
          <a:xfrm>
            <a:off x="5326950" y="261050"/>
            <a:ext cx="3726900" cy="4515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emulator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1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Laboratório!</a:t>
            </a:r>
            <a:endParaRPr/>
          </a:p>
        </p:txBody>
      </p:sp>
      <p:sp>
        <p:nvSpPr>
          <p:cNvPr id="935" name="Google Shape;935;p116"/>
          <p:cNvSpPr txBox="1"/>
          <p:nvPr>
            <p:ph idx="1" type="body"/>
          </p:nvPr>
        </p:nvSpPr>
        <p:spPr>
          <a:xfrm>
            <a:off x="311700" y="1093375"/>
            <a:ext cx="85641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Entre no Moodle: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https://bit.ly/devtitans-moodle</a:t>
            </a:r>
            <a:endParaRPr>
              <a:solidFill>
                <a:srgbClr val="0084D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Faça os laboratórios: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4.6: Criando um Novo Produto</a:t>
            </a:r>
            <a:endParaRPr sz="1400">
              <a:uFill>
                <a:noFill/>
              </a:u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936" name="Google Shape;936;p11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7" name="Google Shape;93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850" y="41441"/>
            <a:ext cx="2588251" cy="263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7"/>
          <p:cNvSpPr txBox="1"/>
          <p:nvPr>
            <p:ph type="title"/>
          </p:nvPr>
        </p:nvSpPr>
        <p:spPr>
          <a:xfrm>
            <a:off x="3919550" y="2144725"/>
            <a:ext cx="4778400" cy="23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AOSP – Personalizando a Inicialização do Sistema</a:t>
            </a:r>
            <a:endParaRPr/>
          </a:p>
        </p:txBody>
      </p:sp>
      <p:pic>
        <p:nvPicPr>
          <p:cNvPr id="943" name="Google Shape;94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0" y="2067275"/>
            <a:ext cx="3386151" cy="2134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Inicialização do Android</a:t>
            </a:r>
            <a:endParaRPr/>
          </a:p>
        </p:txBody>
      </p:sp>
      <p:sp>
        <p:nvSpPr>
          <p:cNvPr id="949" name="Google Shape;949;p11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0" name="Google Shape;95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26538"/>
            <a:ext cx="8839204" cy="1890416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18"/>
          <p:cNvSpPr/>
          <p:nvPr/>
        </p:nvSpPr>
        <p:spPr>
          <a:xfrm>
            <a:off x="627250" y="2223275"/>
            <a:ext cx="1254600" cy="7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52" name="Google Shape;952;p118"/>
          <p:cNvSpPr/>
          <p:nvPr/>
        </p:nvSpPr>
        <p:spPr>
          <a:xfrm>
            <a:off x="1881850" y="2209350"/>
            <a:ext cx="1219800" cy="7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grpSp>
        <p:nvGrpSpPr>
          <p:cNvPr id="953" name="Google Shape;953;p118"/>
          <p:cNvGrpSpPr/>
          <p:nvPr/>
        </p:nvGrpSpPr>
        <p:grpSpPr>
          <a:xfrm>
            <a:off x="3121950" y="1345125"/>
            <a:ext cx="2530275" cy="2457400"/>
            <a:chOff x="3121950" y="1345125"/>
            <a:chExt cx="2530275" cy="2457400"/>
          </a:xfrm>
        </p:grpSpPr>
        <p:sp>
          <p:nvSpPr>
            <p:cNvPr id="954" name="Google Shape;954;p118"/>
            <p:cNvSpPr/>
            <p:nvPr/>
          </p:nvSpPr>
          <p:spPr>
            <a:xfrm>
              <a:off x="3121950" y="2201450"/>
              <a:ext cx="1185300" cy="72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955" name="Google Shape;955;p118"/>
            <p:cNvSpPr/>
            <p:nvPr/>
          </p:nvSpPr>
          <p:spPr>
            <a:xfrm>
              <a:off x="4215225" y="1345125"/>
              <a:ext cx="1437000" cy="91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956" name="Google Shape;956;p118"/>
            <p:cNvSpPr/>
            <p:nvPr/>
          </p:nvSpPr>
          <p:spPr>
            <a:xfrm>
              <a:off x="4215225" y="2891425"/>
              <a:ext cx="1437000" cy="91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sp>
        <p:nvSpPr>
          <p:cNvPr id="957" name="Google Shape;957;p118"/>
          <p:cNvSpPr/>
          <p:nvPr/>
        </p:nvSpPr>
        <p:spPr>
          <a:xfrm>
            <a:off x="4306370" y="2223275"/>
            <a:ext cx="1254600" cy="7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grpSp>
        <p:nvGrpSpPr>
          <p:cNvPr id="958" name="Google Shape;958;p118"/>
          <p:cNvGrpSpPr/>
          <p:nvPr/>
        </p:nvGrpSpPr>
        <p:grpSpPr>
          <a:xfrm>
            <a:off x="5568564" y="1470575"/>
            <a:ext cx="2395336" cy="2181427"/>
            <a:chOff x="5568564" y="1470575"/>
            <a:chExt cx="2395336" cy="2181427"/>
          </a:xfrm>
        </p:grpSpPr>
        <p:sp>
          <p:nvSpPr>
            <p:cNvPr id="959" name="Google Shape;959;p118"/>
            <p:cNvSpPr/>
            <p:nvPr/>
          </p:nvSpPr>
          <p:spPr>
            <a:xfrm>
              <a:off x="5568564" y="2209350"/>
              <a:ext cx="1219800" cy="72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960" name="Google Shape;960;p118"/>
            <p:cNvSpPr/>
            <p:nvPr/>
          </p:nvSpPr>
          <p:spPr>
            <a:xfrm>
              <a:off x="6334300" y="1470575"/>
              <a:ext cx="1629600" cy="75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961" name="Google Shape;961;p118"/>
            <p:cNvSpPr/>
            <p:nvPr/>
          </p:nvSpPr>
          <p:spPr>
            <a:xfrm>
              <a:off x="6334300" y="2899302"/>
              <a:ext cx="1629600" cy="75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sp>
        <p:nvSpPr>
          <p:cNvPr id="962" name="Google Shape;962;p118"/>
          <p:cNvSpPr/>
          <p:nvPr/>
        </p:nvSpPr>
        <p:spPr>
          <a:xfrm>
            <a:off x="6809226" y="2223275"/>
            <a:ext cx="1218000" cy="7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63" name="Google Shape;963;p118"/>
          <p:cNvSpPr/>
          <p:nvPr/>
        </p:nvSpPr>
        <p:spPr>
          <a:xfrm>
            <a:off x="8041174" y="2286000"/>
            <a:ext cx="1061100" cy="103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 – Primeiro Processo</a:t>
            </a:r>
            <a:endParaRPr/>
          </a:p>
        </p:txBody>
      </p:sp>
      <p:sp>
        <p:nvSpPr>
          <p:cNvPr id="969" name="Google Shape;969;p119"/>
          <p:cNvSpPr txBox="1"/>
          <p:nvPr>
            <p:ph idx="1" type="body"/>
          </p:nvPr>
        </p:nvSpPr>
        <p:spPr>
          <a:xfrm>
            <a:off x="311700" y="1169575"/>
            <a:ext cx="86301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Conforme visto, o Init é o primeiro processo iniciado pelo Kernel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Possui PID 1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Responsável por iniciar os outros processos e configurar o sistema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Funciona de forma semelhante ao init do Linux</a:t>
            </a:r>
            <a:endParaRPr/>
          </a:p>
        </p:txBody>
      </p:sp>
      <p:sp>
        <p:nvSpPr>
          <p:cNvPr id="970" name="Google Shape;970;p11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1" name="Google Shape;971;p119"/>
          <p:cNvSpPr txBox="1"/>
          <p:nvPr>
            <p:ph idx="1" type="body"/>
          </p:nvPr>
        </p:nvSpPr>
        <p:spPr>
          <a:xfrm>
            <a:off x="311700" y="2617375"/>
            <a:ext cx="8630100" cy="19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Init possui as seguintes funções: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Iniciar daemons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Configurar o sistema (propriedades, variáveis de ambientes, etc)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Iniciar o Zygote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Carregar e configurar módulos adicionais do Kernel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Setar permissões de arquivos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120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8" name="Google Shape;978;p12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 – Configurações</a:t>
            </a:r>
            <a:endParaRPr/>
          </a:p>
        </p:txBody>
      </p:sp>
      <p:sp>
        <p:nvSpPr>
          <p:cNvPr id="979" name="Google Shape;979;p120"/>
          <p:cNvSpPr txBox="1"/>
          <p:nvPr>
            <p:ph idx="1" type="body"/>
          </p:nvPr>
        </p:nvSpPr>
        <p:spPr>
          <a:xfrm>
            <a:off x="311700" y="1321975"/>
            <a:ext cx="86301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Init é configurado através de arquivos localizados no diretório: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/system/etc/init/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Tais arquivos estão no formato Android Init Language</a:t>
            </a:r>
            <a:endParaRPr/>
          </a:p>
        </p:txBody>
      </p:sp>
      <p:sp>
        <p:nvSpPr>
          <p:cNvPr id="980" name="Google Shape;980;p120"/>
          <p:cNvSpPr/>
          <p:nvPr/>
        </p:nvSpPr>
        <p:spPr>
          <a:xfrm>
            <a:off x="5326950" y="275175"/>
            <a:ext cx="3726900" cy="423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ls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/system/etc/init/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2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 – Configurações</a:t>
            </a:r>
            <a:endParaRPr/>
          </a:p>
        </p:txBody>
      </p:sp>
      <p:sp>
        <p:nvSpPr>
          <p:cNvPr id="986" name="Google Shape;986;p12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7" name="Google Shape;987;p121"/>
          <p:cNvSpPr/>
          <p:nvPr/>
        </p:nvSpPr>
        <p:spPr>
          <a:xfrm>
            <a:off x="4910675" y="275175"/>
            <a:ext cx="4143300" cy="423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more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/system/etc/init/hw/init.rc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8" name="Google Shape;988;p121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9" name="Google Shape;989;p121"/>
          <p:cNvSpPr txBox="1"/>
          <p:nvPr>
            <p:ph idx="1" type="body"/>
          </p:nvPr>
        </p:nvSpPr>
        <p:spPr>
          <a:xfrm>
            <a:off x="311700" y="1321975"/>
            <a:ext cx="8630100" cy="18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primeiro arquivo de configuração lido pelo Init é o: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/system/etc/init/hw/init.rc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Arquivo grande, mais de 1000 linhas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 outros arquivos .rc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Acessa propriedades do sistema. E.g.: ${ro.hardware}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Repositório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245775"/>
            <a:ext cx="82890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</a:t>
            </a:r>
            <a:r>
              <a:rPr lang="en"/>
              <a:t>Android/</a:t>
            </a:r>
            <a:r>
              <a:rPr lang="en"/>
              <a:t>AOSP é baseado em diversos projetos de software livre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Mantidos por desenvolvedores diferentes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Alguns do próprio AOSP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Outros de projetos diferentes: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Linux Kernel, SQLite, FreeType, LibPng, LibXml, ZLib</a:t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3074575"/>
            <a:ext cx="8520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Cada projeto individual é gerenciado usando o </a:t>
            </a:r>
            <a:r>
              <a:rPr b="1" lang="en"/>
              <a:t>Git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Init Language</a:t>
            </a:r>
            <a:endParaRPr/>
          </a:p>
        </p:txBody>
      </p:sp>
      <p:sp>
        <p:nvSpPr>
          <p:cNvPr id="995" name="Google Shape;995;p122"/>
          <p:cNvSpPr txBox="1"/>
          <p:nvPr>
            <p:ph idx="1" type="body"/>
          </p:nvPr>
        </p:nvSpPr>
        <p:spPr>
          <a:xfrm>
            <a:off x="311700" y="1169575"/>
            <a:ext cx="86301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Android Init Language é o formato dos arquivos de configuração do Init</a:t>
            </a:r>
            <a:endParaRPr/>
          </a:p>
        </p:txBody>
      </p:sp>
      <p:sp>
        <p:nvSpPr>
          <p:cNvPr id="996" name="Google Shape;996;p12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7" name="Google Shape;997;p122"/>
          <p:cNvSpPr txBox="1"/>
          <p:nvPr>
            <p:ph idx="1" type="body"/>
          </p:nvPr>
        </p:nvSpPr>
        <p:spPr>
          <a:xfrm>
            <a:off x="311700" y="1947325"/>
            <a:ext cx="86301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São compostos por apenas 5 tipos de expressões: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Services, Actions, Commands, Options, Imports</a:t>
            </a:r>
            <a:endParaRPr/>
          </a:p>
        </p:txBody>
      </p:sp>
      <p:sp>
        <p:nvSpPr>
          <p:cNvPr id="998" name="Google Shape;998;p122"/>
          <p:cNvSpPr txBox="1"/>
          <p:nvPr>
            <p:ph idx="1" type="body"/>
          </p:nvPr>
        </p:nvSpPr>
        <p:spPr>
          <a:xfrm>
            <a:off x="311700" y="2937925"/>
            <a:ext cx="8630100" cy="17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 arquivo de configuração é dividido em uma ou mais seções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Uma seção pode ser do tipo Service ou do tipo Action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Dentro das seções podemos ter um ou mais Commands e Options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É só isso ... :)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Vamos ver um exemplo de Service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2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4" name="Google Shape;1004;p123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5" name="Google Shape;1005;p12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1006" name="Google Shape;1006;p123"/>
          <p:cNvSpPr txBox="1"/>
          <p:nvPr>
            <p:ph idx="1" type="body"/>
          </p:nvPr>
        </p:nvSpPr>
        <p:spPr>
          <a:xfrm>
            <a:off x="311700" y="1321975"/>
            <a:ext cx="8630100" cy="3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primeira linha é “service”: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Um serviço (daemon) será iniciado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segunda linha indica a classe do serviço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Serviços na mesma classe podem ser iniciados/parados juntamente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Note o usuário e grupo do processo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</a:t>
            </a:r>
            <a:r>
              <a:rPr i="1" lang="en"/>
              <a:t>onrestart</a:t>
            </a:r>
            <a:r>
              <a:rPr lang="en"/>
              <a:t> indica que quando esse serviço for reiniciado, o serviço zygote precisa ser reiniciado também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Esquema de "dependência" entre serviços</a:t>
            </a:r>
            <a:endParaRPr/>
          </a:p>
        </p:txBody>
      </p:sp>
      <p:sp>
        <p:nvSpPr>
          <p:cNvPr id="1007" name="Google Shape;1007;p123"/>
          <p:cNvSpPr/>
          <p:nvPr/>
        </p:nvSpPr>
        <p:spPr>
          <a:xfrm>
            <a:off x="3520725" y="79650"/>
            <a:ext cx="5533200" cy="8145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/system/etc/init/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cat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surfaceflinger.rc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ps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-eo CMD,USER,GROUP | 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surfaceflinger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2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Init Language – Action</a:t>
            </a:r>
            <a:endParaRPr/>
          </a:p>
        </p:txBody>
      </p:sp>
      <p:sp>
        <p:nvSpPr>
          <p:cNvPr id="1013" name="Google Shape;1013;p124"/>
          <p:cNvSpPr txBox="1"/>
          <p:nvPr>
            <p:ph idx="1" type="body"/>
          </p:nvPr>
        </p:nvSpPr>
        <p:spPr>
          <a:xfrm>
            <a:off x="311700" y="1321975"/>
            <a:ext cx="86301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Como visto, uma seção pode ser do tipo </a:t>
            </a:r>
            <a:r>
              <a:rPr i="1" lang="en"/>
              <a:t>Service</a:t>
            </a:r>
            <a:r>
              <a:rPr lang="en"/>
              <a:t> ou do tipo </a:t>
            </a:r>
            <a:r>
              <a:rPr i="1" lang="en"/>
              <a:t>Action</a:t>
            </a:r>
            <a:endParaRPr i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No slide anterior, vimos o </a:t>
            </a:r>
            <a:r>
              <a:rPr i="1" lang="en"/>
              <a:t>Service</a:t>
            </a:r>
            <a:r>
              <a:rPr lang="en"/>
              <a:t>, que inicia um daemon</a:t>
            </a:r>
            <a:endParaRPr/>
          </a:p>
        </p:txBody>
      </p:sp>
      <p:sp>
        <p:nvSpPr>
          <p:cNvPr id="1014" name="Google Shape;1014;p12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5" name="Google Shape;1015;p124"/>
          <p:cNvSpPr txBox="1"/>
          <p:nvPr>
            <p:ph idx="1" type="body"/>
          </p:nvPr>
        </p:nvSpPr>
        <p:spPr>
          <a:xfrm>
            <a:off x="311700" y="2404525"/>
            <a:ext cx="86301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 </a:t>
            </a:r>
            <a:r>
              <a:rPr i="1" lang="en"/>
              <a:t>Action</a:t>
            </a:r>
            <a:r>
              <a:rPr lang="en"/>
              <a:t> indica um conjunto de comandos que são executados a partir de um "gatilho"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Um gatilho, do inglês trigger, é disparado/executado sempre que o evento associado ao mesmo ocorrer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Quando esse evento do gatilho ocorrer, as ações (comandos) são executados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125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2" name="Google Shape;1022;p12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</a:t>
            </a:r>
            <a:endParaRPr/>
          </a:p>
        </p:txBody>
      </p:sp>
      <p:sp>
        <p:nvSpPr>
          <p:cNvPr id="1023" name="Google Shape;1023;p125"/>
          <p:cNvSpPr/>
          <p:nvPr/>
        </p:nvSpPr>
        <p:spPr>
          <a:xfrm>
            <a:off x="6103050" y="275175"/>
            <a:ext cx="2950800" cy="4236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cat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/init.environ.rc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2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– Eventos</a:t>
            </a:r>
            <a:endParaRPr/>
          </a:p>
        </p:txBody>
      </p:sp>
      <p:sp>
        <p:nvSpPr>
          <p:cNvPr id="1029" name="Google Shape;1029;p126"/>
          <p:cNvSpPr txBox="1"/>
          <p:nvPr>
            <p:ph idx="1" type="body"/>
          </p:nvPr>
        </p:nvSpPr>
        <p:spPr>
          <a:xfrm>
            <a:off x="311700" y="1321975"/>
            <a:ext cx="86301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Seguem alguns dos principais estados/estágios que o Init reconhece:</a:t>
            </a:r>
            <a:endParaRPr/>
          </a:p>
        </p:txBody>
      </p:sp>
      <p:sp>
        <p:nvSpPr>
          <p:cNvPr id="1030" name="Google Shape;1030;p12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31" name="Google Shape;1031;p126"/>
          <p:cNvGraphicFramePr/>
          <p:nvPr/>
        </p:nvGraphicFramePr>
        <p:xfrm>
          <a:off x="439725" y="215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1344375"/>
                <a:gridCol w="7124400"/>
              </a:tblGrid>
              <a:tr h="32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Estado</a:t>
                      </a:r>
                      <a:endParaRPr b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early-init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Primeiro estágio de inicialização. Usado para configurações do sistema.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init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Monta as partições, configura variáveis do kernel e cria sistemas de arquivos.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</a:tr>
              <a:tr h="32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early-fs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Executado pouco antes dos sistemas de arquivos estarem prontos para serem montados.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</a:tr>
              <a:tr h="32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fs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Especifica as partições a serem montadas.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</a:tr>
              <a:tr h="32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post-fs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Executado depois que as partições foram montadas, com exceção do /data.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</a:tr>
              <a:tr h="32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post-fs-data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partição /data foi descriptografada (se necessário) e montada.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/>
                </a:tc>
              </a:tr>
              <a:tr h="332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boot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Comandos de boot normais.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2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– Comandos</a:t>
            </a:r>
            <a:endParaRPr/>
          </a:p>
        </p:txBody>
      </p:sp>
      <p:sp>
        <p:nvSpPr>
          <p:cNvPr id="1037" name="Google Shape;1037;p127"/>
          <p:cNvSpPr txBox="1"/>
          <p:nvPr>
            <p:ph idx="1" type="body"/>
          </p:nvPr>
        </p:nvSpPr>
        <p:spPr>
          <a:xfrm>
            <a:off x="311700" y="1169575"/>
            <a:ext cx="86301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Seguem alguns dos principais comandos que o Init reconhece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Alguns com o mesmo nome de comandos Linux, mas não são “binários”</a:t>
            </a:r>
            <a:endParaRPr/>
          </a:p>
        </p:txBody>
      </p:sp>
      <p:sp>
        <p:nvSpPr>
          <p:cNvPr id="1038" name="Google Shape;1038;p12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39" name="Google Shape;1039;p127"/>
          <p:cNvGraphicFramePr/>
          <p:nvPr/>
        </p:nvGraphicFramePr>
        <p:xfrm>
          <a:off x="685800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2468725"/>
                <a:gridCol w="4380450"/>
              </a:tblGrid>
              <a:tr h="316025"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Comando</a:t>
                      </a:r>
                      <a:endParaRPr b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57150" marL="5715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57150" marL="5715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925"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chmod, chown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28575" marR="57150" marL="5715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Muda permissões de arquivos.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57150" marL="5715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6925"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copy, rm, mkdir, rmdir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28575" marR="57150" marL="57150" anchor="ctr"/>
                </a:tc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Manipulação de arquivos e diretórios.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57150" marL="57150" anchor="ctr"/>
                </a:tc>
              </a:tr>
              <a:tr h="326925"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28575" marR="57150" marL="57150" anchor="ctr"/>
                </a:tc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Executa um comando do sistema.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57150" marL="57150" anchor="ctr"/>
                </a:tc>
              </a:tr>
              <a:tr h="326925"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export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28575" marR="57150" marL="57150" anchor="ctr"/>
                </a:tc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Seta uma variável de ambiente.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57150" marL="57150" anchor="ctr"/>
                </a:tc>
              </a:tr>
              <a:tr h="326925"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setprop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28575" marR="57150" marL="57150" anchor="ctr"/>
                </a:tc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Seta uma propriedade do sistema.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57150" marL="57150" anchor="ctr"/>
                </a:tc>
              </a:tr>
              <a:tr h="326925"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insmod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28575" marR="57150" marL="57150" anchor="ctr"/>
                </a:tc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Insere um módulo do Kernel do Linux.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57150" marL="57150" anchor="ctr"/>
                </a:tc>
              </a:tr>
              <a:tr h="326925"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start, stop, restart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28575" marR="57150" marL="57150" anchor="ctr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Inicia, pára e reinicia um serviço do Init.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8575" marB="28575" marR="57150" marL="57150" anchor="ctr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2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Laboratório!</a:t>
            </a:r>
            <a:endParaRPr/>
          </a:p>
        </p:txBody>
      </p:sp>
      <p:sp>
        <p:nvSpPr>
          <p:cNvPr id="1045" name="Google Shape;1045;p128"/>
          <p:cNvSpPr txBox="1"/>
          <p:nvPr>
            <p:ph idx="1" type="body"/>
          </p:nvPr>
        </p:nvSpPr>
        <p:spPr>
          <a:xfrm>
            <a:off x="311700" y="1093375"/>
            <a:ext cx="85641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Entre no Moodle: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https://bit.ly/devtitans-moodle</a:t>
            </a:r>
            <a:endParaRPr>
              <a:solidFill>
                <a:srgbClr val="0084D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Faça os laboratórios: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4.7: Sistema de Inicialização do Android</a:t>
            </a:r>
            <a:endParaRPr sz="1400">
              <a:uFill>
                <a:noFill/>
              </a:u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1046" name="Google Shape;1046;p12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7" name="Google Shape;104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850" y="41441"/>
            <a:ext cx="2588251" cy="263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29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Personalizando Arquivos, Init e Propriedades</a:t>
            </a:r>
            <a:endParaRPr/>
          </a:p>
        </p:txBody>
      </p:sp>
      <p:pic>
        <p:nvPicPr>
          <p:cNvPr id="1053" name="Google Shape;105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76" y="1831800"/>
            <a:ext cx="3115550" cy="22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3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Partições Principais do Android</a:t>
            </a:r>
            <a:endParaRPr/>
          </a:p>
        </p:txBody>
      </p:sp>
      <p:sp>
        <p:nvSpPr>
          <p:cNvPr id="1059" name="Google Shape;1059;p130"/>
          <p:cNvSpPr txBox="1"/>
          <p:nvPr>
            <p:ph idx="1" type="body"/>
          </p:nvPr>
        </p:nvSpPr>
        <p:spPr>
          <a:xfrm>
            <a:off x="311700" y="1093375"/>
            <a:ext cx="86301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Em aulas anteriores, vimos algumas partições principais do Android:</a:t>
            </a:r>
            <a:endParaRPr/>
          </a:p>
        </p:txBody>
      </p:sp>
      <p:sp>
        <p:nvSpPr>
          <p:cNvPr id="1060" name="Google Shape;1060;p13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61" name="Google Shape;1061;p130"/>
          <p:cNvGraphicFramePr/>
          <p:nvPr/>
        </p:nvGraphicFramePr>
        <p:xfrm>
          <a:off x="771175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1138675"/>
                <a:gridCol w="677307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Partição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Descrição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/system</a:t>
                      </a:r>
                      <a:endParaRPr i="1"/>
                    </a:p>
                  </a:txBody>
                  <a:tcPr marT="0" marB="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Partição principal do sistema. Contém o código-fonte original do AOSP. O ideal é que nada nessa partição seja alterado pelos fabricantes.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/system_ext</a:t>
                      </a:r>
                      <a:endParaRPr i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Extensões da fabricante ao sistema Android. Será igual em todos os dispositivos/produtos da mesma fabricante. Fortemente conectado ao system e são atualizados juntos.</a:t>
                      </a:r>
                      <a:endParaRPr/>
                    </a:p>
                  </a:txBody>
                  <a:tcPr marT="0" marB="0" marR="0" marL="0" anchor="ctr"/>
                </a:tc>
              </a:tr>
              <a:tr h="7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/product</a:t>
                      </a:r>
                      <a:endParaRPr i="1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Personalizações (apps, configurações, etc) específicas de um único dispositivo/produto.</a:t>
                      </a:r>
                      <a:endParaRPr/>
                    </a:p>
                  </a:txBody>
                  <a:tcPr marT="0" marB="0" marR="0" marL="0" anchor="ctr"/>
                </a:tc>
              </a:tr>
              <a:tr h="7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/vendor e /odm</a:t>
                      </a:r>
                      <a:endParaRPr i="1"/>
                    </a:p>
                  </a:txBody>
                  <a:tcPr marT="0" marB="0" marR="0" marL="0" anchor="ctr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Personalização</a:t>
                      </a:r>
                      <a:r>
                        <a:rPr lang="en"/>
                        <a:t> do hardware do dispositivo. Podem ser combinadas </a:t>
                      </a:r>
                      <a:br>
                        <a:rPr lang="en"/>
                      </a:br>
                      <a:r>
                        <a:rPr lang="en"/>
                        <a:t>na partição vendor.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Partições Principais do Android</a:t>
            </a:r>
            <a:endParaRPr/>
          </a:p>
        </p:txBody>
      </p:sp>
      <p:sp>
        <p:nvSpPr>
          <p:cNvPr id="1067" name="Google Shape;1067;p13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8" name="Google Shape;106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463" y="1071325"/>
            <a:ext cx="5057066" cy="40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3455575"/>
            <a:ext cx="8520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Criado por Linus Torvalds em 2005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Para o desenvolvimento do kernel do Linux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Substituiu um sistema comercial/fechado usado antes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500" y="781625"/>
            <a:ext cx="1611500" cy="6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321975"/>
            <a:ext cx="56502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Sistema distribuído de controle de versão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2312575"/>
            <a:ext cx="8520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Gerencia e rastreia mudanças em arquivos de projetos colaborativos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Normalmente, </a:t>
            </a:r>
            <a:r>
              <a:rPr lang="en"/>
              <a:t>códigos-fonte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Copiando Arquivos para o Android</a:t>
            </a:r>
            <a:endParaRPr/>
          </a:p>
        </p:txBody>
      </p:sp>
      <p:sp>
        <p:nvSpPr>
          <p:cNvPr id="1074" name="Google Shape;1074;p132"/>
          <p:cNvSpPr txBox="1"/>
          <p:nvPr>
            <p:ph idx="1" type="body"/>
          </p:nvPr>
        </p:nvSpPr>
        <p:spPr>
          <a:xfrm>
            <a:off x="311700" y="1321975"/>
            <a:ext cx="8630100" cy="1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Usa-se a variável PRODUCT_COPY_FILES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Dentro do arquivo </a:t>
            </a:r>
            <a:r>
              <a:rPr lang="en">
                <a:solidFill>
                  <a:srgbClr val="674EA7"/>
                </a:solidFill>
              </a:rPr>
              <a:t>devtitans</a:t>
            </a:r>
            <a:r>
              <a:rPr lang="en">
                <a:solidFill>
                  <a:srgbClr val="674EA7"/>
                </a:solidFill>
              </a:rPr>
              <a:t>_kraken.mk</a:t>
            </a:r>
            <a:endParaRPr>
              <a:solidFill>
                <a:srgbClr val="674EA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Indica, ao sistema de compilação, os arquivos que precisam ser copiados do computador local para a imagem do Android (e para qual partição)</a:t>
            </a:r>
            <a:endParaRPr/>
          </a:p>
        </p:txBody>
      </p:sp>
      <p:sp>
        <p:nvSpPr>
          <p:cNvPr id="1075" name="Google Shape;1075;p13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3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133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2" name="Google Shape;1082;p133"/>
          <p:cNvSpPr txBox="1"/>
          <p:nvPr>
            <p:ph type="title"/>
          </p:nvPr>
        </p:nvSpPr>
        <p:spPr>
          <a:xfrm>
            <a:off x="311700" y="0"/>
            <a:ext cx="67902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Copiando Arquivos para o Android</a:t>
            </a:r>
            <a:endParaRPr/>
          </a:p>
        </p:txBody>
      </p:sp>
      <p:sp>
        <p:nvSpPr>
          <p:cNvPr id="1083" name="Google Shape;1083;p133"/>
          <p:cNvSpPr/>
          <p:nvPr/>
        </p:nvSpPr>
        <p:spPr>
          <a:xfrm>
            <a:off x="446050" y="2014200"/>
            <a:ext cx="8279700" cy="18678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devtitans.txt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devtitans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_kraken.mk</a:t>
            </a:r>
            <a:endParaRPr b="1" sz="1500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PRODUCT_COPY_FILES += \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    device/devtitans/kraken/devtitans.txt:system/etc/devtitans.txt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3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o Init</a:t>
            </a:r>
            <a:endParaRPr/>
          </a:p>
        </p:txBody>
      </p:sp>
      <p:sp>
        <p:nvSpPr>
          <p:cNvPr id="1089" name="Google Shape;1089;p134"/>
          <p:cNvSpPr txBox="1"/>
          <p:nvPr>
            <p:ph idx="1" type="body"/>
          </p:nvPr>
        </p:nvSpPr>
        <p:spPr>
          <a:xfrm>
            <a:off x="311700" y="1321975"/>
            <a:ext cx="8630100" cy="1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Vamos agora usar nossos nossos conhecimentos do Init para personalizar a inicialização do sistema</a:t>
            </a:r>
            <a:endParaRPr/>
          </a:p>
        </p:txBody>
      </p:sp>
      <p:sp>
        <p:nvSpPr>
          <p:cNvPr id="1090" name="Google Shape;1090;p13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135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7" name="Google Shape;1097;p135"/>
          <p:cNvSpPr txBox="1"/>
          <p:nvPr>
            <p:ph type="title"/>
          </p:nvPr>
        </p:nvSpPr>
        <p:spPr>
          <a:xfrm>
            <a:off x="311700" y="0"/>
            <a:ext cx="67902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Copiando Arquivos do Init</a:t>
            </a:r>
            <a:endParaRPr/>
          </a:p>
        </p:txBody>
      </p:sp>
      <p:sp>
        <p:nvSpPr>
          <p:cNvPr id="1098" name="Google Shape;1098;p135"/>
          <p:cNvSpPr/>
          <p:nvPr/>
        </p:nvSpPr>
        <p:spPr>
          <a:xfrm>
            <a:off x="257800" y="1147250"/>
            <a:ext cx="8656200" cy="3863700"/>
          </a:xfrm>
          <a:prstGeom prst="roundRect">
            <a:avLst>
              <a:gd fmla="val 6313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kraken.rc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on early-init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    export DEVTITANS "DevTitans Kraken! v1.0"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on property:dev.bootcomplete=1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    exec /system/bin/log -p d -t "DevTitans" "Kraken iniciado."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devtitans_kraken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.mk</a:t>
            </a:r>
            <a:endParaRPr b="1" sz="1500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6B26B"/>
                </a:solidFill>
                <a:latin typeface="Courier New"/>
                <a:ea typeface="Courier New"/>
                <a:cs typeface="Courier New"/>
                <a:sym typeface="Courier New"/>
              </a:rPr>
              <a:t>PRODUCT_COPY_FILES += \</a:t>
            </a:r>
            <a:endParaRPr b="1" sz="1500">
              <a:solidFill>
                <a:srgbClr val="F6B26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6B26B"/>
                </a:solidFill>
                <a:latin typeface="Courier New"/>
                <a:ea typeface="Courier New"/>
                <a:cs typeface="Courier New"/>
                <a:sym typeface="Courier New"/>
              </a:rPr>
              <a:t>    device/devtitans/kraken/devtitans.txt:system/etc/devtitans.txt \</a:t>
            </a:r>
            <a:endParaRPr b="1" sz="1500">
              <a:solidFill>
                <a:srgbClr val="F6B26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    device/devtitans/kraken/kraken.rc:vendor/etc/init/kraken.rc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3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4" name="Google Shape;1104;p136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5" name="Google Shape;1105;p13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Verificando</a:t>
            </a:r>
            <a:endParaRPr/>
          </a:p>
        </p:txBody>
      </p:sp>
      <p:sp>
        <p:nvSpPr>
          <p:cNvPr id="1106" name="Google Shape;1106;p136"/>
          <p:cNvSpPr/>
          <p:nvPr/>
        </p:nvSpPr>
        <p:spPr>
          <a:xfrm>
            <a:off x="4892075" y="155700"/>
            <a:ext cx="4125900" cy="618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logcat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| grep DevTitans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echo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$DEVTITANS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3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Propriedades do Sistema</a:t>
            </a:r>
            <a:endParaRPr/>
          </a:p>
        </p:txBody>
      </p:sp>
      <p:sp>
        <p:nvSpPr>
          <p:cNvPr id="1112" name="Google Shape;1112;p137"/>
          <p:cNvSpPr txBox="1"/>
          <p:nvPr>
            <p:ph idx="1" type="body"/>
          </p:nvPr>
        </p:nvSpPr>
        <p:spPr>
          <a:xfrm>
            <a:off x="311700" y="1321975"/>
            <a:ext cx="8630100" cy="14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módulo anterior, vimos como acessar/criar/alterar uma propriedade do sistema: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Usando os comandos </a:t>
            </a:r>
            <a:r>
              <a:rPr i="1" lang="en"/>
              <a:t>getprop</a:t>
            </a:r>
            <a:r>
              <a:rPr lang="en"/>
              <a:t> e </a:t>
            </a:r>
            <a:r>
              <a:rPr i="1" lang="en"/>
              <a:t>setprop</a:t>
            </a:r>
            <a:r>
              <a:rPr lang="en"/>
              <a:t> do terminal.</a:t>
            </a:r>
            <a:endParaRPr/>
          </a:p>
        </p:txBody>
      </p:sp>
      <p:sp>
        <p:nvSpPr>
          <p:cNvPr id="1113" name="Google Shape;1113;p13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4" name="Google Shape;1114;p137"/>
          <p:cNvSpPr txBox="1"/>
          <p:nvPr>
            <p:ph idx="1" type="body"/>
          </p:nvPr>
        </p:nvSpPr>
        <p:spPr>
          <a:xfrm>
            <a:off x="311700" y="2769775"/>
            <a:ext cx="8630100" cy="18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fazer isso em tempo de compilação, usa-se a variável PRODUCT_SYSTEM_PROPERTIES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Dentro do arquivo </a:t>
            </a:r>
            <a:r>
              <a:rPr lang="en">
                <a:solidFill>
                  <a:srgbClr val="674EA7"/>
                </a:solidFill>
              </a:rPr>
              <a:t>devtitans</a:t>
            </a:r>
            <a:r>
              <a:rPr lang="en">
                <a:solidFill>
                  <a:srgbClr val="674EA7"/>
                </a:solidFill>
              </a:rPr>
              <a:t>_kraken.mk</a:t>
            </a:r>
            <a:endParaRPr>
              <a:solidFill>
                <a:srgbClr val="674EA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Tem-se também as variáveis PRODUCT_PRODUCT_PROPERTIES e PRODUCT_VENDOR_PROPERTIES, que serão vistas no laboratório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3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138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1" name="Google Shape;1121;p138"/>
          <p:cNvSpPr txBox="1"/>
          <p:nvPr>
            <p:ph type="title"/>
          </p:nvPr>
        </p:nvSpPr>
        <p:spPr>
          <a:xfrm>
            <a:off x="311700" y="0"/>
            <a:ext cx="79332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Propriedades do Sistema</a:t>
            </a:r>
            <a:endParaRPr/>
          </a:p>
        </p:txBody>
      </p:sp>
      <p:sp>
        <p:nvSpPr>
          <p:cNvPr id="1122" name="Google Shape;1122;p138"/>
          <p:cNvSpPr/>
          <p:nvPr/>
        </p:nvSpPr>
        <p:spPr>
          <a:xfrm>
            <a:off x="446050" y="2014200"/>
            <a:ext cx="8279700" cy="18678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devtitans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_kraken.mk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# No final do arquivo</a:t>
            </a:r>
            <a:endParaRPr b="1"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PRODUCT_SYSTEM_PROPERTIES += \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    ro.devtitans.name=Kraken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3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Laboratório!</a:t>
            </a:r>
            <a:endParaRPr/>
          </a:p>
        </p:txBody>
      </p:sp>
      <p:sp>
        <p:nvSpPr>
          <p:cNvPr id="1128" name="Google Shape;1128;p139"/>
          <p:cNvSpPr txBox="1"/>
          <p:nvPr>
            <p:ph idx="1" type="body"/>
          </p:nvPr>
        </p:nvSpPr>
        <p:spPr>
          <a:xfrm>
            <a:off x="289950" y="1044550"/>
            <a:ext cx="8564100" cy="20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Entre no Moodle: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https://bit.ly/devtitans-moodle</a:t>
            </a:r>
            <a:endParaRPr>
              <a:solidFill>
                <a:srgbClr val="0084D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Faça os laboratórios: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4.8: Personalização do Produto - Init, Propriedades</a:t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1129" name="Google Shape;1129;p13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0" name="Google Shape;113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850" y="41441"/>
            <a:ext cx="2588251" cy="263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40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Personalizando Overlay, Background e BootAnimation</a:t>
            </a:r>
            <a:endParaRPr/>
          </a:p>
        </p:txBody>
      </p:sp>
      <p:pic>
        <p:nvPicPr>
          <p:cNvPr id="1136" name="Google Shape;113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76" y="1831800"/>
            <a:ext cx="3115550" cy="22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4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</a:t>
            </a:r>
            <a:endParaRPr/>
          </a:p>
        </p:txBody>
      </p:sp>
      <p:sp>
        <p:nvSpPr>
          <p:cNvPr id="1142" name="Google Shape;1142;p141"/>
          <p:cNvSpPr txBox="1"/>
          <p:nvPr>
            <p:ph idx="1" type="body"/>
          </p:nvPr>
        </p:nvSpPr>
        <p:spPr>
          <a:xfrm>
            <a:off x="311700" y="1169575"/>
            <a:ext cx="86301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Permite "substituir" informações presentes em qualquer arquivo de recursos do AOSP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Em geral, "arquivos de recursos" são arquivos XMLs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Mas podem ser qualquer arquivo do diretório "res" (e.g., uma imagem)</a:t>
            </a:r>
            <a:endParaRPr/>
          </a:p>
        </p:txBody>
      </p:sp>
      <p:sp>
        <p:nvSpPr>
          <p:cNvPr id="1143" name="Google Shape;1143;p14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4" name="Google Shape;1144;p141"/>
          <p:cNvSpPr txBox="1"/>
          <p:nvPr>
            <p:ph idx="1" type="body"/>
          </p:nvPr>
        </p:nvSpPr>
        <p:spPr>
          <a:xfrm>
            <a:off x="311700" y="2845975"/>
            <a:ext cx="8630100" cy="19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Basicamente, o overlay é um diretório no seu produto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 sistema de compilação busca por arquivos nele para personalizar/substituir os arquivos originais do AOSP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321975"/>
            <a:ext cx="85206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gerenciar os vários repositórios</a:t>
            </a:r>
            <a:br>
              <a:rPr lang="en"/>
            </a:br>
            <a:r>
              <a:rPr lang="en"/>
              <a:t>Git, a ferramenta </a:t>
            </a:r>
            <a:r>
              <a:rPr b="1" lang="en"/>
              <a:t>Repo</a:t>
            </a:r>
            <a:r>
              <a:rPr lang="en"/>
              <a:t> é usada</a:t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2617375"/>
            <a:ext cx="85206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Repo: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Criado pelo Google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Unifica e gerencia diversos repositórios Git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Não substitui o Git, apenas facilita o trabalho com vários repositórios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 maioria dos casos, você continua usando o Git dentro dos subprojetos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200" y="1127475"/>
            <a:ext cx="2862001" cy="16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4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</a:t>
            </a:r>
            <a:endParaRPr/>
          </a:p>
        </p:txBody>
      </p:sp>
      <p:sp>
        <p:nvSpPr>
          <p:cNvPr id="1150" name="Google Shape;1150;p14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1" name="Google Shape;115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75" y="1690100"/>
            <a:ext cx="7295452" cy="1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4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143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8" name="Google Shape;1158;p143"/>
          <p:cNvSpPr txBox="1"/>
          <p:nvPr>
            <p:ph type="title"/>
          </p:nvPr>
        </p:nvSpPr>
        <p:spPr>
          <a:xfrm>
            <a:off x="311700" y="0"/>
            <a:ext cx="79332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 – Configurando o Uso</a:t>
            </a:r>
            <a:endParaRPr/>
          </a:p>
        </p:txBody>
      </p:sp>
      <p:sp>
        <p:nvSpPr>
          <p:cNvPr id="1159" name="Google Shape;1159;p143"/>
          <p:cNvSpPr/>
          <p:nvPr/>
        </p:nvSpPr>
        <p:spPr>
          <a:xfrm>
            <a:off x="446050" y="2471400"/>
            <a:ext cx="8279700" cy="18678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mkdir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overlay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devtitans</a:t>
            </a:r>
            <a:r>
              <a:rPr b="1"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_kraken.mk</a:t>
            </a:r>
            <a:endParaRPr b="1" sz="1500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PRODUCT_PACKAGE_OVERLAYS = device/devtitans/kraken/overlay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0" name="Google Shape;1160;p143"/>
          <p:cNvSpPr txBox="1"/>
          <p:nvPr>
            <p:ph idx="1" type="body"/>
          </p:nvPr>
        </p:nvSpPr>
        <p:spPr>
          <a:xfrm>
            <a:off x="311700" y="1169575"/>
            <a:ext cx="86301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configurar o uso do overlay, usamos a opção PRODUCT_PACKAGE_OVERLAYS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4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6" name="Google Shape;1166;p144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7" name="Google Shape;1167;p144"/>
          <p:cNvSpPr txBox="1"/>
          <p:nvPr>
            <p:ph type="title"/>
          </p:nvPr>
        </p:nvSpPr>
        <p:spPr>
          <a:xfrm>
            <a:off x="311700" y="0"/>
            <a:ext cx="79332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 – Modificando Configurações</a:t>
            </a:r>
            <a:endParaRPr/>
          </a:p>
        </p:txBody>
      </p:sp>
      <p:sp>
        <p:nvSpPr>
          <p:cNvPr id="1168" name="Google Shape;1168;p144"/>
          <p:cNvSpPr/>
          <p:nvPr/>
        </p:nvSpPr>
        <p:spPr>
          <a:xfrm>
            <a:off x="446050" y="2471400"/>
            <a:ext cx="8279700" cy="18678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mkdir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-p overlay/frameworks/base/core/res/res/values/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overlay/frameworks/base/core/res/res/values/config.xml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&lt;resources&gt;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    &lt;dimen name="</a:t>
            </a: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config_dialogCornerRadius</a:t>
            </a: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"&gt;50dp&lt;/dimen&gt;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&lt;/resources&gt;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9" name="Google Shape;1169;p144"/>
          <p:cNvSpPr txBox="1"/>
          <p:nvPr>
            <p:ph idx="1" type="body"/>
          </p:nvPr>
        </p:nvSpPr>
        <p:spPr>
          <a:xfrm>
            <a:off x="311700" y="1169575"/>
            <a:ext cx="86301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 dos arquivos mais comuns de serem personalizados é o: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frameworks/base/core/res/res/values/config.xml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4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 – Modificando o Wallpaper Padrão</a:t>
            </a:r>
            <a:endParaRPr/>
          </a:p>
        </p:txBody>
      </p:sp>
      <p:sp>
        <p:nvSpPr>
          <p:cNvPr id="1175" name="Google Shape;1175;p145"/>
          <p:cNvSpPr txBox="1"/>
          <p:nvPr>
            <p:ph idx="1" type="body"/>
          </p:nvPr>
        </p:nvSpPr>
        <p:spPr>
          <a:xfrm>
            <a:off x="311700" y="1169575"/>
            <a:ext cx="8630100" cy="1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overlay pode também ser usado para modificar outros arquivos além de arquivos XML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Por exemplo, a seguir iremos substituir o wallpaper inicial do Android</a:t>
            </a:r>
            <a:endParaRPr/>
          </a:p>
        </p:txBody>
      </p:sp>
      <p:sp>
        <p:nvSpPr>
          <p:cNvPr id="1176" name="Google Shape;1176;p14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7" name="Google Shape;1177;p145"/>
          <p:cNvSpPr txBox="1"/>
          <p:nvPr>
            <p:ph idx="1" type="body"/>
          </p:nvPr>
        </p:nvSpPr>
        <p:spPr>
          <a:xfrm>
            <a:off x="311700" y="2617375"/>
            <a:ext cx="8630100" cy="19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Wallpaper padrão é o arquivo: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frameworks/base/core/res/res/drawable-nodpi/default_wallpaper.png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Vamos substituí-lo usando o overlay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4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3" name="Google Shape;1183;p146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4" name="Google Shape;1184;p146"/>
          <p:cNvSpPr txBox="1"/>
          <p:nvPr>
            <p:ph type="title"/>
          </p:nvPr>
        </p:nvSpPr>
        <p:spPr>
          <a:xfrm>
            <a:off x="311700" y="0"/>
            <a:ext cx="79332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 – Modificando o Wallpaper Padrão</a:t>
            </a:r>
            <a:endParaRPr/>
          </a:p>
        </p:txBody>
      </p:sp>
      <p:sp>
        <p:nvSpPr>
          <p:cNvPr id="1185" name="Google Shape;1185;p146"/>
          <p:cNvSpPr/>
          <p:nvPr/>
        </p:nvSpPr>
        <p:spPr>
          <a:xfrm>
            <a:off x="446050" y="2512350"/>
            <a:ext cx="8279700" cy="1176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mkdir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-p overlay/frameworks/base/core/res/res/drawable-nodpi/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cp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~/default_wallpaper.png \</a:t>
            </a:r>
            <a:b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overlay/frameworks/base/core/res/res/drawable-nodpi/</a:t>
            </a:r>
            <a:endParaRPr b="1" sz="15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4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a Animação de Boot</a:t>
            </a:r>
            <a:endParaRPr/>
          </a:p>
        </p:txBody>
      </p:sp>
      <p:sp>
        <p:nvSpPr>
          <p:cNvPr id="1191" name="Google Shape;1191;p14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147"/>
          <p:cNvSpPr txBox="1"/>
          <p:nvPr>
            <p:ph idx="1" type="body"/>
          </p:nvPr>
        </p:nvSpPr>
        <p:spPr>
          <a:xfrm>
            <a:off x="311700" y="2388775"/>
            <a:ext cx="86301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Como o arquivo de animação de boot não é um arquivo de recurso (diretório res), ele não pode ser substituído usando o Overlay.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Vamos simplesmente copiar um arquivo para substituí-lo</a:t>
            </a:r>
            <a:endParaRPr/>
          </a:p>
        </p:txBody>
      </p:sp>
      <p:sp>
        <p:nvSpPr>
          <p:cNvPr id="1193" name="Google Shape;1193;p147"/>
          <p:cNvSpPr txBox="1"/>
          <p:nvPr>
            <p:ph idx="1" type="body"/>
          </p:nvPr>
        </p:nvSpPr>
        <p:spPr>
          <a:xfrm>
            <a:off x="311700" y="1321975"/>
            <a:ext cx="86301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animação de boot é comumente chamada de </a:t>
            </a:r>
            <a:r>
              <a:rPr i="1" lang="en"/>
              <a:t>boot animation</a:t>
            </a:r>
            <a:endParaRPr i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Em geral, é o arquivo </a:t>
            </a:r>
            <a:r>
              <a:rPr i="1" lang="en"/>
              <a:t>product/media/bootanimation.zip</a:t>
            </a:r>
            <a:endParaRPr i="1"/>
          </a:p>
        </p:txBody>
      </p:sp>
      <p:sp>
        <p:nvSpPr>
          <p:cNvPr id="1194" name="Google Shape;1194;p147"/>
          <p:cNvSpPr txBox="1"/>
          <p:nvPr>
            <p:ph idx="1" type="body"/>
          </p:nvPr>
        </p:nvSpPr>
        <p:spPr>
          <a:xfrm>
            <a:off x="311700" y="3684175"/>
            <a:ext cx="86301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formato deste arquivo .zip será detalhado no laboratório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4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0" name="Google Shape;1200;p148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1" name="Google Shape;1201;p148"/>
          <p:cNvSpPr txBox="1"/>
          <p:nvPr>
            <p:ph type="title"/>
          </p:nvPr>
        </p:nvSpPr>
        <p:spPr>
          <a:xfrm>
            <a:off x="311700" y="0"/>
            <a:ext cx="79332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 a Animação de Boot</a:t>
            </a:r>
            <a:endParaRPr/>
          </a:p>
        </p:txBody>
      </p:sp>
      <p:sp>
        <p:nvSpPr>
          <p:cNvPr id="1202" name="Google Shape;1202;p148"/>
          <p:cNvSpPr/>
          <p:nvPr/>
        </p:nvSpPr>
        <p:spPr>
          <a:xfrm>
            <a:off x="218300" y="1621950"/>
            <a:ext cx="8735100" cy="29571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3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cp</a:t>
            </a:r>
            <a:r>
              <a:rPr b="1" lang="en" sz="13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~/bootanimation.zip .</a:t>
            </a:r>
            <a:endParaRPr b="1" sz="13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3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3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3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devtitans</a:t>
            </a:r>
            <a:r>
              <a:rPr b="1" lang="en" sz="13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_kraken.mk</a:t>
            </a:r>
            <a:endParaRPr b="1" sz="1300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3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6B26B"/>
                </a:solidFill>
                <a:latin typeface="Courier New"/>
                <a:ea typeface="Courier New"/>
                <a:cs typeface="Courier New"/>
                <a:sym typeface="Courier New"/>
              </a:rPr>
              <a:t>PRODUCT_COPY_FILES += \</a:t>
            </a:r>
            <a:endParaRPr b="1" sz="1300">
              <a:solidFill>
                <a:srgbClr val="F6B26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6B26B"/>
                </a:solidFill>
                <a:latin typeface="Courier New"/>
                <a:ea typeface="Courier New"/>
                <a:cs typeface="Courier New"/>
                <a:sym typeface="Courier New"/>
              </a:rPr>
              <a:t>    device/devtitans/kraken/devtitans.txt:system/etc/devtitans.txt \</a:t>
            </a:r>
            <a:endParaRPr b="1" sz="1300">
              <a:solidFill>
                <a:srgbClr val="F6B26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300">
                <a:solidFill>
                  <a:srgbClr val="F6B26B"/>
                </a:solidFill>
                <a:latin typeface="Courier New"/>
                <a:ea typeface="Courier New"/>
                <a:cs typeface="Courier New"/>
                <a:sym typeface="Courier New"/>
              </a:rPr>
              <a:t>device/devtitans/kraken/kraken.rc:vendor/etc/init/kraken.rc \</a:t>
            </a:r>
            <a:endParaRPr b="1" sz="1300">
              <a:solidFill>
                <a:srgbClr val="F6B26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    device/devtitans/kraken/bootanimation.zip:product/media/bootanimation.zip</a:t>
            </a:r>
            <a:endParaRPr b="1" sz="1300">
              <a:solidFill>
                <a:srgbClr val="B45F0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45F06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4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Laboratório!</a:t>
            </a:r>
            <a:endParaRPr/>
          </a:p>
        </p:txBody>
      </p:sp>
      <p:sp>
        <p:nvSpPr>
          <p:cNvPr id="1208" name="Google Shape;1208;p149"/>
          <p:cNvSpPr txBox="1"/>
          <p:nvPr>
            <p:ph idx="1" type="body"/>
          </p:nvPr>
        </p:nvSpPr>
        <p:spPr>
          <a:xfrm>
            <a:off x="289950" y="1044550"/>
            <a:ext cx="8564100" cy="20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Entre no Moodle: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https://bit.ly/devtitans-moodle</a:t>
            </a:r>
            <a:endParaRPr>
              <a:solidFill>
                <a:srgbClr val="0084D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Faça os laboratórios: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4.8: Personalização do Produto - Init, Propriedades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4.9: Personalização do Produto - Overlay, Boot Animation</a:t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1209" name="Google Shape;1209;p14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0" name="Google Shape;121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850" y="41441"/>
            <a:ext cx="2588251" cy="263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Instalando o Repo</a:t>
            </a:r>
            <a:endParaRPr/>
          </a:p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181200" y="2246725"/>
            <a:ext cx="8781600" cy="16308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mkdir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bin;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bin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wget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https://storage.googleapis.com/git-repo-downloads/repo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chmod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755 repo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echo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"export PATH=$PATH:~/bin/"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&gt;&gt; ~/.bashrc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repo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version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Inicializando o Repo do AOSP</a:t>
            </a:r>
            <a:endParaRPr/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181150" y="2392525"/>
            <a:ext cx="8781600" cy="1339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 ~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mkdir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aosp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aosp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repo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init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--depth=1  \</a:t>
            </a:r>
            <a:b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    -u https://android.googlesource.com/platform/manifest  \</a:t>
            </a:r>
            <a:b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    -b android-13.0.0_r24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Baixando o</a:t>
            </a:r>
            <a:r>
              <a:rPr lang="en"/>
              <a:t> AOSP</a:t>
            </a:r>
            <a:endParaRPr/>
          </a:p>
        </p:txBody>
      </p:sp>
      <p:sp>
        <p:nvSpPr>
          <p:cNvPr id="183" name="Google Shape;183;p2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181200" y="1456175"/>
            <a:ext cx="8781600" cy="107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nproc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--all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repo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sync -c -j8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81200" y="3513575"/>
            <a:ext cx="8781600" cy="13248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~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rm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-rf aosp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mv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aosp-original aosp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aosp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29221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Pressione Ctrl+C para cancelar o download e copie do disco local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0"/>
            <a:ext cx="62217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o Diretório do AOSP</a:t>
            </a:r>
            <a:endParaRPr/>
          </a:p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7210786" y="239878"/>
            <a:ext cx="1686300" cy="5151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ls</a:t>
            </a:r>
            <a:endParaRPr b="1" sz="1800">
              <a:solidFill>
                <a:srgbClr val="3C78B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95" name="Google Shape;195;p29"/>
          <p:cNvGraphicFramePr/>
          <p:nvPr/>
        </p:nvGraphicFramePr>
        <p:xfrm>
          <a:off x="418150" y="103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1031300"/>
                <a:gridCol w="7506250"/>
              </a:tblGrid>
              <a:tr h="28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Diretório</a:t>
                      </a:r>
                      <a:endParaRPr b="1"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13715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i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Android Runtime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), o ambiente de execução (máquina virtual Java) usado atualmente pelo Android.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bionic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Bionic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é a biblioteca C padrão do Android. Faz o papel do glibc (</a:t>
                      </a:r>
                      <a:r>
                        <a:rPr i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GNU C Library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dalvik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Dalvik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é o antigo ambiente de execução (máquina virtual Java) do Android.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device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Armazena os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produtos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personalizações do Android. Será bastante usado nos próximos laboratórios.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external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Projetos externos ao AOSP como o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libssl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(criptografia),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webkit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(biblioteca HTML e JavaScript), etc.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frameworks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Componentes da camada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Framework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que provê serviços para os aplicativos Android (apps).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hardware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Camada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HAL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i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Hardware Abstraction Layer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). Provê acesso a componentes de hardware (audio, camera, etc).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kernel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Kernel do Linux e módulos já compilados. Contém também arquivos de configuração.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libcore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Biblioteca Java padrão (OpenJDK). Provê classes como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ArrayList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String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Object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etc.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packages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Aplicações Android. Contém o código de apps como Settings, Calendar, Dialer, Launcher3, etc.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34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Bibliotecas e processos nativos do Android (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liblog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vold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sz="1200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lmkd</a:t>
                      </a: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e outros).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o AOSP</a:t>
            </a:r>
            <a:endParaRPr/>
          </a:p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4822900" y="239875"/>
            <a:ext cx="4074000" cy="5151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find 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libcore | 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String.java</a:t>
            </a:r>
            <a:endParaRPr b="1" sz="15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o Código do AOSP</a:t>
            </a:r>
            <a:endParaRPr/>
          </a:p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321975"/>
            <a:ext cx="8100600" cy="17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código-fonte do AOSP é a </a:t>
            </a:r>
            <a:r>
              <a:rPr b="1" lang="en"/>
              <a:t>principal</a:t>
            </a:r>
            <a:r>
              <a:rPr lang="en"/>
              <a:t> fonte</a:t>
            </a:r>
            <a:r>
              <a:rPr lang="en"/>
              <a:t> atualizada de </a:t>
            </a:r>
            <a:r>
              <a:rPr b="1" lang="en"/>
              <a:t>documentação</a:t>
            </a:r>
            <a:r>
              <a:rPr lang="en"/>
              <a:t> do sistema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Documentações e livros da Internet estão todos desatualizadas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 AOSP evolui mais rapidamente que a documentação disponível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Códigos e comandos com mais de 1 ou 2 anos não funcionam mais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3226975"/>
            <a:ext cx="7542900" cy="15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facilitar a exploração do código-fonte do AOSP, é necessário um serviço feito para isso</a:t>
            </a:r>
            <a:r>
              <a:rPr lang="en"/>
              <a:t>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Android Code Search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84D1"/>
                </a:solidFill>
              </a:rPr>
              <a:t>cs.android.com/android/platform/superproject/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Disciplinas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17175"/>
            <a:ext cx="8520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▣"/>
            </a:pPr>
            <a:r>
              <a:rPr lang="en">
                <a:solidFill>
                  <a:srgbClr val="B7B7B7"/>
                </a:solidFill>
              </a:rPr>
              <a:t>Linux</a:t>
            </a:r>
            <a:endParaRPr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▢"/>
            </a:pPr>
            <a:r>
              <a:rPr lang="en">
                <a:solidFill>
                  <a:srgbClr val="B7B7B7"/>
                </a:solidFill>
              </a:rPr>
              <a:t>Fundamentos do Linux</a:t>
            </a:r>
            <a:endParaRPr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▢"/>
            </a:pPr>
            <a:r>
              <a:rPr lang="en">
                <a:solidFill>
                  <a:srgbClr val="B7B7B7"/>
                </a:solidFill>
              </a:rPr>
              <a:t>Comandos, Uso do Terminal, Interpretador de Comandos</a:t>
            </a:r>
            <a:endParaRPr>
              <a:solidFill>
                <a:srgbClr val="B7B7B7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▢"/>
            </a:pPr>
            <a:r>
              <a:rPr lang="en">
                <a:solidFill>
                  <a:srgbClr val="B7B7B7"/>
                </a:solidFill>
              </a:rPr>
              <a:t>Sistema de Arquivos, Processos, Segurança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2388775"/>
            <a:ext cx="8520600" cy="2378400"/>
          </a:xfrm>
          <a:prstGeom prst="rect">
            <a:avLst/>
          </a:prstGeom>
          <a:ln cap="flat" cmpd="sng" w="9525">
            <a:solidFill>
              <a:srgbClr val="9C7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Desenvolvimento no AOSP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C7FBA"/>
              </a:buClr>
              <a:buSzPts val="1600"/>
              <a:buChar char="▢"/>
            </a:pPr>
            <a:r>
              <a:rPr lang="en"/>
              <a:t>Baixando e Compilando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C7FBA"/>
              </a:buClr>
              <a:buSzPts val="1600"/>
              <a:buChar char="▢"/>
            </a:pPr>
            <a:r>
              <a:rPr lang="en"/>
              <a:t>Explorando o Código Fonte do AOSP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C7FBA"/>
              </a:buClr>
              <a:buSzPts val="1600"/>
              <a:buChar char="▢"/>
            </a:pPr>
            <a:r>
              <a:rPr lang="en"/>
              <a:t>Explorando o Android/Linux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C7FBA"/>
              </a:buClr>
              <a:buSzPts val="1600"/>
              <a:buChar char="▢"/>
            </a:pPr>
            <a:r>
              <a:rPr lang="en"/>
              <a:t>Sistema de Inicialização do Android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C7FBA"/>
              </a:buClr>
              <a:buSzPts val="1600"/>
              <a:buChar char="▢"/>
            </a:pPr>
            <a:r>
              <a:rPr lang="en"/>
              <a:t>Criando Novo P</a:t>
            </a:r>
            <a:r>
              <a:rPr lang="en"/>
              <a:t>roduto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C7FBA"/>
              </a:buClr>
              <a:buSzPts val="1600"/>
              <a:buChar char="▢"/>
            </a:pPr>
            <a:r>
              <a:rPr lang="en"/>
              <a:t>Personalização do Produto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C7FBA"/>
              </a:buClr>
              <a:buSzPts val="1600"/>
              <a:buChar char="▢"/>
            </a:pPr>
            <a:r>
              <a:rPr lang="en"/>
              <a:t>Overlay, Módulos, Bibliotecas, Apps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Code Search</a:t>
            </a:r>
            <a:endParaRPr/>
          </a:p>
        </p:txBody>
      </p:sp>
      <p:sp>
        <p:nvSpPr>
          <p:cNvPr id="217" name="Google Shape;217;p3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398175"/>
            <a:ext cx="5347500" cy="9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Desenvolvido pela Google para facilitar a exploração de códigos-fonte de projetos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2617375"/>
            <a:ext cx="7542900" cy="16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Será a maior fonte de informações durante todo o curso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</a:t>
            </a:r>
            <a:r>
              <a:rPr lang="en"/>
              <a:t>erá a maior fonte de informações durante todo o curso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É importantíssimo que você se acostume a usá-lo como fonte principal de informações sobre o AOSP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Faça um bookmark dele: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275" y="513425"/>
            <a:ext cx="2048976" cy="18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1902675" y="4351375"/>
            <a:ext cx="436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600">
                <a:solidFill>
                  <a:srgbClr val="0084D1"/>
                </a:solidFill>
              </a:rPr>
              <a:t>cs.android.com/android/platform/superproject/</a:t>
            </a:r>
            <a:r>
              <a:rPr i="1" lang="en" sz="1600">
                <a:solidFill>
                  <a:schemeClr val="dk2"/>
                </a:solidFill>
              </a:rPr>
              <a:t> </a:t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Code Search</a:t>
            </a:r>
            <a:endParaRPr/>
          </a:p>
        </p:txBody>
      </p:sp>
      <p:sp>
        <p:nvSpPr>
          <p:cNvPr id="227" name="Google Shape;227;p3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11700" y="1398175"/>
            <a:ext cx="5347500" cy="1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Exemplo 1: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Busque por </a:t>
            </a:r>
            <a:r>
              <a:rPr lang="en">
                <a:solidFill>
                  <a:srgbClr val="008800"/>
                </a:solidFill>
              </a:rPr>
              <a:t>SurfaceFlinger.cpp</a:t>
            </a:r>
            <a:endParaRPr>
              <a:solidFill>
                <a:srgbClr val="0088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Encontre o método </a:t>
            </a:r>
            <a:r>
              <a:rPr lang="en">
                <a:solidFill>
                  <a:srgbClr val="008800"/>
                </a:solidFill>
              </a:rPr>
              <a:t>captureDisplay</a:t>
            </a:r>
            <a:endParaRPr>
              <a:solidFill>
                <a:srgbClr val="008800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275" y="513425"/>
            <a:ext cx="2048976" cy="18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1700" y="2705400"/>
            <a:ext cx="6364200" cy="1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Exemplo 2: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Busque por </a:t>
            </a:r>
            <a:r>
              <a:rPr lang="en">
                <a:solidFill>
                  <a:srgbClr val="008800"/>
                </a:solidFill>
              </a:rPr>
              <a:t>packages/apps/Settings/res/values-pt/strings.xml</a:t>
            </a:r>
            <a:endParaRPr>
              <a:solidFill>
                <a:srgbClr val="0088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50" y="1515606"/>
            <a:ext cx="8599700" cy="31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5318300" y="1518125"/>
            <a:ext cx="3580200" cy="20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Android é dividido em</a:t>
            </a:r>
            <a:br>
              <a:rPr lang="en"/>
            </a:br>
            <a:r>
              <a:rPr lang="en"/>
              <a:t>Camadas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Dispositivo SmartLamp</a:t>
            </a:r>
            <a:endParaRPr/>
          </a:p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775" y="1357312"/>
            <a:ext cx="48672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Compilando e Executando 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AOSP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76" y="1831800"/>
            <a:ext cx="3115550" cy="22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Compilação do AOSP</a:t>
            </a:r>
            <a:endParaRPr/>
          </a:p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311700" y="1398175"/>
            <a:ext cx="85206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Antigamente, o AOSP usava 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Arquivos com o nome </a:t>
            </a:r>
            <a:r>
              <a:rPr b="1" lang="en">
                <a:solidFill>
                  <a:srgbClr val="FF6B3E"/>
                </a:solidFill>
                <a:latin typeface="Courier New"/>
                <a:ea typeface="Courier New"/>
                <a:cs typeface="Courier New"/>
                <a:sym typeface="Courier New"/>
              </a:rPr>
              <a:t>Android.mk</a:t>
            </a:r>
            <a:r>
              <a:rPr lang="en"/>
              <a:t> eram usados para configurar a compilação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Entretanto, o make se tornou lento, devido ao tamanho do AOSP</a:t>
            </a:r>
            <a:endParaRPr/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311700" y="2693575"/>
            <a:ext cx="85206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lang="en"/>
              <a:t> está sendo substituído pelo </a:t>
            </a:r>
            <a:r>
              <a:rPr b="1" lang="en"/>
              <a:t>Soong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 arquivos de blueprint chamados: </a:t>
            </a:r>
            <a:r>
              <a:rPr b="1" lang="en">
                <a:solidFill>
                  <a:srgbClr val="00AF94"/>
                </a:solidFill>
                <a:latin typeface="Courier New"/>
                <a:ea typeface="Courier New"/>
                <a:cs typeface="Courier New"/>
                <a:sym typeface="Courier New"/>
              </a:rPr>
              <a:t>Android.bp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Compilação do AOSP</a:t>
            </a:r>
            <a:endParaRPr/>
          </a:p>
        </p:txBody>
      </p:sp>
      <p:sp>
        <p:nvSpPr>
          <p:cNvPr id="266" name="Google Shape;266;p3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311700" y="1245775"/>
            <a:ext cx="85206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Os arquivos </a:t>
            </a:r>
            <a:r>
              <a:rPr b="1" lang="en">
                <a:solidFill>
                  <a:srgbClr val="FF6B3E"/>
                </a:solidFill>
                <a:latin typeface="Courier New"/>
                <a:ea typeface="Courier New"/>
                <a:cs typeface="Courier New"/>
                <a:sym typeface="Courier New"/>
              </a:rPr>
              <a:t>Android.mk</a:t>
            </a:r>
            <a:r>
              <a:rPr lang="en"/>
              <a:t> ainda existentes são interpretados usando a ferramenta Kati</a:t>
            </a:r>
            <a:endParaRPr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11700" y="2236375"/>
            <a:ext cx="85206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Tanto o Soong quanto o Kati geram como resultado uma lista de arquivos que precisam ser compilados/processados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Esta lista é passada para a ferramenta Ninja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11700" y="3531775"/>
            <a:ext cx="85206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ferramenta Ninja irá realmente executar os comandos para compilar/processar os arquivos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Gcc, CLang, Javac 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Compilação do AOSP</a:t>
            </a:r>
            <a:endParaRPr/>
          </a:p>
        </p:txBody>
      </p:sp>
      <p:sp>
        <p:nvSpPr>
          <p:cNvPr id="275" name="Google Shape;275;p3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775" y="1844212"/>
            <a:ext cx="6660449" cy="191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Configurando o Ambiente de Compilação</a:t>
            </a:r>
            <a:endParaRPr/>
          </a:p>
        </p:txBody>
      </p: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0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" name="Google Shape;284;p40"/>
          <p:cNvSpPr/>
          <p:nvPr/>
        </p:nvSpPr>
        <p:spPr>
          <a:xfrm>
            <a:off x="874875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B44643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apt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install openjdk-8-jdk build-essential ...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" name="Google Shape;285;p40"/>
          <p:cNvSpPr/>
          <p:nvPr/>
        </p:nvSpPr>
        <p:spPr>
          <a:xfrm>
            <a:off x="874875" y="3507600"/>
            <a:ext cx="7957500" cy="1032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~/aosp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source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build/envsetup.sh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lunch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11700" y="29221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Configuração do terminal</a:t>
            </a:r>
            <a:endParaRPr/>
          </a:p>
        </p:txBody>
      </p:sp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Instalação dos pacotes necessários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Configurando o Ambiente de Compilação</a:t>
            </a:r>
            <a:endParaRPr/>
          </a:p>
        </p:txBody>
      </p:sp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874883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lunch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sdk_phone_x86_64-userdebug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41"/>
          <p:cNvSpPr/>
          <p:nvPr/>
        </p:nvSpPr>
        <p:spPr>
          <a:xfrm>
            <a:off x="874875" y="3964800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export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"ANDROID_\|TARGET_\|PATH"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2922175"/>
            <a:ext cx="85206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Veja as variáveis de ambiente criadas: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Tais variáveis serão usadas pelo sistema de compilação</a:t>
            </a:r>
            <a:endParaRPr/>
          </a:p>
        </p:txBody>
      </p:sp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comando lunch configura o produto a ser compilado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093375"/>
            <a:ext cx="8520600" cy="14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Aulas Teóricas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Visão geral do conteúdo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30 a 60 minutos de teoria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Rápidos exemplos práticos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2541175"/>
            <a:ext cx="8520600" cy="23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Laboratórios Práticos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Estilo tutorial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Complementam o conteúdo teórico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Laboratórios duram entre 40min e 1h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 não der tempo de terminar, não tem problema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Pode ser feito após o término da aula ou na próxima semana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Professor e monitor disponíveis para dúvidas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Compilando!</a:t>
            </a:r>
            <a:endParaRPr/>
          </a:p>
        </p:txBody>
      </p:sp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2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874875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compilar o Android, execute:</a:t>
            </a:r>
            <a:endParaRPr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311700" y="2464975"/>
            <a:ext cx="8520600" cy="18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Se for a primeira vez, a compilação pode demorar de 3 a 4 horas em uma máquina com as configurações recomendadas: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Processador: i7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Disco: SSD (&gt;500GB)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Memória: 16GB</a:t>
            </a:r>
            <a:endParaRPr/>
          </a:p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311700" y="4217575"/>
            <a:ext cx="85206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Na segunda vez em diante, deve demorar entre 1 e 15 minutos, dependendo das mudanças feitas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Emulator</a:t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311700" y="1169575"/>
            <a:ext cx="85206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Uso do Emulator para testar a compilação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Permite executar o Android no seu próprio computador emulando um celular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É o mesmo programa usado pelo Android Studio para executar aplicativos</a:t>
            </a:r>
            <a:endParaRPr/>
          </a:p>
        </p:txBody>
      </p:sp>
      <p:sp>
        <p:nvSpPr>
          <p:cNvPr id="316" name="Google Shape;316;p4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311700" y="2245900"/>
            <a:ext cx="8520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Android é executado em uma máquina virtual chamada Android Virtual Device (AVD)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 máquina virtual usada pelo emulator é conhecida como </a:t>
            </a:r>
            <a:r>
              <a:rPr b="1" lang="en"/>
              <a:t>goldfish</a:t>
            </a:r>
            <a:endParaRPr/>
          </a:p>
        </p:txBody>
      </p:sp>
      <p:sp>
        <p:nvSpPr>
          <p:cNvPr id="318" name="Google Shape;318;p43"/>
          <p:cNvSpPr txBox="1"/>
          <p:nvPr>
            <p:ph idx="1" type="body"/>
          </p:nvPr>
        </p:nvSpPr>
        <p:spPr>
          <a:xfrm>
            <a:off x="311700" y="3541300"/>
            <a:ext cx="8520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Atualmente existe um novo emulador no AOSP chamado </a:t>
            </a:r>
            <a:r>
              <a:rPr b="1" lang="en"/>
              <a:t>cuttlefish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Entretanto, continuaremos usando o emulator/goldfish por este ser mais </a:t>
            </a:r>
            <a:br>
              <a:rPr lang="en"/>
            </a:br>
            <a:r>
              <a:rPr lang="en"/>
              <a:t>estável, conhecido e ter recursos mais avançados como suporte a USB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Executando o Android no Emulator</a:t>
            </a:r>
            <a:endParaRPr/>
          </a:p>
        </p:txBody>
      </p:sp>
      <p:sp>
        <p:nvSpPr>
          <p:cNvPr id="324" name="Google Shape;324;p4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4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44"/>
          <p:cNvSpPr/>
          <p:nvPr/>
        </p:nvSpPr>
        <p:spPr>
          <a:xfrm>
            <a:off x="874875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emulator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44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executar o emulator já abrindo o Android compilado, execute: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Modificando</a:t>
            </a:r>
            <a:r>
              <a:rPr lang="en"/>
              <a:t> o Código-Fonte do Android</a:t>
            </a:r>
            <a:endParaRPr/>
          </a:p>
        </p:txBody>
      </p:sp>
      <p:sp>
        <p:nvSpPr>
          <p:cNvPr id="333" name="Google Shape;333;p4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5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874875" y="17251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packages/apps/Settings/res/values/strings.xml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45"/>
          <p:cNvSpPr txBox="1"/>
          <p:nvPr>
            <p:ph idx="1" type="body"/>
          </p:nvPr>
        </p:nvSpPr>
        <p:spPr>
          <a:xfrm>
            <a:off x="311700" y="11695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Modificando string “build number” no arquivo:</a:t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874875" y="30967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45"/>
          <p:cNvSpPr txBox="1"/>
          <p:nvPr>
            <p:ph idx="1" type="body"/>
          </p:nvPr>
        </p:nvSpPr>
        <p:spPr>
          <a:xfrm>
            <a:off x="311700" y="25411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Recompilando</a:t>
            </a:r>
            <a:endParaRPr/>
          </a:p>
        </p:txBody>
      </p:sp>
      <p:sp>
        <p:nvSpPr>
          <p:cNvPr id="339" name="Google Shape;339;p45"/>
          <p:cNvSpPr/>
          <p:nvPr/>
        </p:nvSpPr>
        <p:spPr>
          <a:xfrm>
            <a:off x="874875" y="43921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emulator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45"/>
          <p:cNvSpPr txBox="1"/>
          <p:nvPr>
            <p:ph idx="1" type="body"/>
          </p:nvPr>
        </p:nvSpPr>
        <p:spPr>
          <a:xfrm>
            <a:off x="311700" y="38365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Testando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Laboratório!</a:t>
            </a:r>
            <a:endParaRPr/>
          </a:p>
        </p:txBody>
      </p:sp>
      <p:sp>
        <p:nvSpPr>
          <p:cNvPr id="346" name="Google Shape;346;p46"/>
          <p:cNvSpPr txBox="1"/>
          <p:nvPr>
            <p:ph idx="1" type="body"/>
          </p:nvPr>
        </p:nvSpPr>
        <p:spPr>
          <a:xfrm>
            <a:off x="311700" y="1093375"/>
            <a:ext cx="85641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Entre no Moodle: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https://bit.ly/devtitans-moodle</a:t>
            </a:r>
            <a:endParaRPr>
              <a:solidFill>
                <a:srgbClr val="0084D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Faça os laboratórios: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4.1: </a:t>
            </a:r>
            <a:r>
              <a:rPr lang="en" sz="1400"/>
              <a:t>Baixando o Código-Fonte do AOSP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4.2: </a:t>
            </a:r>
            <a:r>
              <a:rPr lang="en" sz="1400"/>
              <a:t>Compilando, Executando e Modificando o Android</a:t>
            </a:r>
            <a:endParaRPr sz="1400">
              <a:uFill>
                <a:noFill/>
              </a:u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347" name="Google Shape;347;p4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850" y="41441"/>
            <a:ext cx="2588251" cy="263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e Conhecendo o Android</a:t>
            </a:r>
            <a:endParaRPr/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25" y="1874425"/>
            <a:ext cx="6203540" cy="22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360" name="Google Shape;360;p4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50" y="1515606"/>
            <a:ext cx="8599700" cy="31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8"/>
          <p:cNvSpPr txBox="1"/>
          <p:nvPr>
            <p:ph idx="1" type="body"/>
          </p:nvPr>
        </p:nvSpPr>
        <p:spPr>
          <a:xfrm>
            <a:off x="5318300" y="1518125"/>
            <a:ext cx="3580200" cy="20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Android é dividido em</a:t>
            </a:r>
            <a:br>
              <a:rPr lang="en"/>
            </a:br>
            <a:r>
              <a:rPr lang="en"/>
              <a:t>Camadas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 primeira delas, de mais </a:t>
            </a:r>
            <a:br>
              <a:rPr lang="en"/>
            </a:br>
            <a:r>
              <a:rPr lang="en"/>
              <a:t>baixo nível, é o </a:t>
            </a:r>
            <a:r>
              <a:rPr i="1" lang="en"/>
              <a:t>hardware</a:t>
            </a:r>
            <a:endParaRPr i="1"/>
          </a:p>
          <a:p>
            <a:pPr indent="-317500" lvl="2" marL="1371600" rtl="0" algn="l">
              <a:spcBef>
                <a:spcPts val="10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Parte física do dispositivo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369" name="Google Shape;369;p4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500"/>
            <a:ext cx="8839204" cy="329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0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4158"/>
            <a:ext cx="8839199" cy="299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385" name="Google Shape;385;p5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51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75" y="1576519"/>
            <a:ext cx="8839199" cy="3003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093375"/>
            <a:ext cx="85206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Laboratórios Práticos (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LP</a:t>
            </a:r>
            <a:r>
              <a:rPr lang="en"/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900000"/>
            <a:ext cx="85206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Presença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2693575"/>
            <a:ext cx="85206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Pontos extras por participação e desafios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393" name="Google Shape;393;p5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2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500"/>
            <a:ext cx="8839199" cy="299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401" name="Google Shape;401;p5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3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6" y="1510831"/>
            <a:ext cx="8839199" cy="306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409" name="Google Shape;409;p5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4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00" y="1509950"/>
            <a:ext cx="8622049" cy="31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Debug Bridge</a:t>
            </a:r>
            <a:endParaRPr/>
          </a:p>
        </p:txBody>
      </p:sp>
      <p:sp>
        <p:nvSpPr>
          <p:cNvPr id="417" name="Google Shape;417;p55"/>
          <p:cNvSpPr txBox="1"/>
          <p:nvPr>
            <p:ph idx="1" type="body"/>
          </p:nvPr>
        </p:nvSpPr>
        <p:spPr>
          <a:xfrm>
            <a:off x="311700" y="1093375"/>
            <a:ext cx="85206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acessar o Linux (terminal) do Android, vamos usar o ADB</a:t>
            </a:r>
            <a:endParaRPr/>
          </a:p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5"/>
          <p:cNvSpPr txBox="1"/>
          <p:nvPr>
            <p:ph idx="1" type="body"/>
          </p:nvPr>
        </p:nvSpPr>
        <p:spPr>
          <a:xfrm>
            <a:off x="311700" y="1560100"/>
            <a:ext cx="8520600" cy="1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Android Debug Bridge – ADB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</a:t>
            </a:r>
            <a:r>
              <a:rPr lang="en"/>
              <a:t>rograma de linha de comando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Permite a comunicação com o dispositivo Android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seja ele um dispositivo real (e.g., smartphone) ou emulado</a:t>
            </a:r>
            <a:endParaRPr/>
          </a:p>
        </p:txBody>
      </p:sp>
      <p:sp>
        <p:nvSpPr>
          <p:cNvPr id="420" name="Google Shape;420;p55"/>
          <p:cNvSpPr txBox="1"/>
          <p:nvPr>
            <p:ph idx="1" type="body"/>
          </p:nvPr>
        </p:nvSpPr>
        <p:spPr>
          <a:xfrm>
            <a:off x="311700" y="2931700"/>
            <a:ext cx="8520600" cy="20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ADB</a:t>
            </a:r>
            <a:r>
              <a:rPr lang="en"/>
              <a:t> facilita ações como: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Instalar e desinstalar aplicações no smartphone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Depurar (debug) aplicações em execução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Execução de comandos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Transferência de arquivos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Acesso via shell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Debug Bridge</a:t>
            </a:r>
            <a:endParaRPr/>
          </a:p>
        </p:txBody>
      </p:sp>
      <p:sp>
        <p:nvSpPr>
          <p:cNvPr id="426" name="Google Shape;426;p56"/>
          <p:cNvSpPr txBox="1"/>
          <p:nvPr>
            <p:ph idx="1" type="body"/>
          </p:nvPr>
        </p:nvSpPr>
        <p:spPr>
          <a:xfrm>
            <a:off x="311700" y="1093375"/>
            <a:ext cx="85206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</a:t>
            </a:r>
            <a:r>
              <a:rPr lang="en"/>
              <a:t>omposto por três partes: </a:t>
            </a:r>
            <a:r>
              <a:rPr i="1" lang="en"/>
              <a:t>client</a:t>
            </a:r>
            <a:r>
              <a:rPr lang="en"/>
              <a:t>, </a:t>
            </a:r>
            <a:r>
              <a:rPr i="1" lang="en"/>
              <a:t>server</a:t>
            </a:r>
            <a:r>
              <a:rPr lang="en"/>
              <a:t> e </a:t>
            </a:r>
            <a:r>
              <a:rPr i="1" lang="en"/>
              <a:t>daemon</a:t>
            </a:r>
            <a:endParaRPr/>
          </a:p>
        </p:txBody>
      </p:sp>
      <p:sp>
        <p:nvSpPr>
          <p:cNvPr id="427" name="Google Shape;427;p5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25" y="1721575"/>
            <a:ext cx="6465756" cy="319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Listando os Dispositivos</a:t>
            </a:r>
            <a:endParaRPr/>
          </a:p>
        </p:txBody>
      </p:sp>
      <p:sp>
        <p:nvSpPr>
          <p:cNvPr id="434" name="Google Shape;434;p5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7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57"/>
          <p:cNvSpPr/>
          <p:nvPr/>
        </p:nvSpPr>
        <p:spPr>
          <a:xfrm>
            <a:off x="874875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adb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devices -l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Lista dos dispositivos conectados (reais e/ou emulados)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Acessando o Terminal do Android</a:t>
            </a:r>
            <a:endParaRPr/>
          </a:p>
        </p:txBody>
      </p:sp>
      <p:sp>
        <p:nvSpPr>
          <p:cNvPr id="443" name="Google Shape;443;p5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58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58"/>
          <p:cNvSpPr/>
          <p:nvPr/>
        </p:nvSpPr>
        <p:spPr>
          <a:xfrm>
            <a:off x="874875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adb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shell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58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Se conecta ao terminal do dispositivo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Listando os Arquivos e Diretórios</a:t>
            </a:r>
            <a:endParaRPr/>
          </a:p>
        </p:txBody>
      </p:sp>
      <p:sp>
        <p:nvSpPr>
          <p:cNvPr id="452" name="Google Shape;452;p5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59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" name="Google Shape;454;p59"/>
          <p:cNvSpPr/>
          <p:nvPr/>
        </p:nvSpPr>
        <p:spPr>
          <a:xfrm>
            <a:off x="874875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ls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5" name="Google Shape;455;p59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Arquivos e diretórios da raiz (/) do Android</a:t>
            </a:r>
            <a:endParaRPr/>
          </a:p>
        </p:txBody>
      </p:sp>
      <p:sp>
        <p:nvSpPr>
          <p:cNvPr id="456" name="Google Shape;456;p59"/>
          <p:cNvSpPr/>
          <p:nvPr/>
        </p:nvSpPr>
        <p:spPr>
          <a:xfrm>
            <a:off x="874875" y="3325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mount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7" name="Google Shape;457;p59"/>
          <p:cNvSpPr txBox="1"/>
          <p:nvPr>
            <p:ph idx="1" type="body"/>
          </p:nvPr>
        </p:nvSpPr>
        <p:spPr>
          <a:xfrm>
            <a:off x="311700" y="2769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Alguns diretórios são partições (alguns, só de leitura)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</a:t>
            </a:r>
            <a:r>
              <a:rPr lang="en"/>
              <a:t> </a:t>
            </a:r>
            <a:r>
              <a:rPr lang="en"/>
              <a:t>Diretórios</a:t>
            </a:r>
            <a:endParaRPr/>
          </a:p>
        </p:txBody>
      </p:sp>
      <p:sp>
        <p:nvSpPr>
          <p:cNvPr id="463" name="Google Shape;463;p6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64" name="Google Shape;464;p60"/>
          <p:cNvGraphicFramePr/>
          <p:nvPr/>
        </p:nvGraphicFramePr>
        <p:xfrm>
          <a:off x="22790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907700"/>
                <a:gridCol w="7811900"/>
              </a:tblGrid>
              <a:tr h="306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Diretório</a:t>
                      </a:r>
                      <a:endParaRPr b="1"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/system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Principal diretório do sistema do Android. Contém arquivos de configurações, arquivos de inicialização, bibliotecas e todo o framework do Android.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/product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Uma parte do sistema específica do produto atual. Contém aplicativos (Gallery, Camera, etc), arquivos de configurações, arquivos de inicialização, bibliotecas, e outros.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/vendor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Partição da fabricante do dispositivo (e.g., Motorola). Contém executáveis, programas, aplicativos, bibliotecas, drivers e configurações específicas do produto e do smartphone atual.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/system_ext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Extensões do sistema (framework) do Android implementadas pela fabricante. Tais extensões não fazem parte do AOSP. São criadas pela fabricante para seus dispositivos e aplicativos.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/data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Contém os dados e configurações do sistema e do usuário. Se essa partição for formatada, o dispositivo retorna à sua "configuração de fábrica". O diretório "/data/data" contém as configurações dos aplicativos.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/sdcard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Um link para "/storage/self/primary". Contém um local no dispositivo que o usuário e os aplicativos </a:t>
                      </a:r>
                      <a:b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podem escrever com mais liberdade. Contém as fotos e os documentos, por exemplo.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sou eu?</a:t>
            </a:r>
            <a:endParaRPr/>
          </a:p>
        </p:txBody>
      </p:sp>
      <p:sp>
        <p:nvSpPr>
          <p:cNvPr id="470" name="Google Shape;470;p6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61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Google Shape;472;p61"/>
          <p:cNvSpPr/>
          <p:nvPr/>
        </p:nvSpPr>
        <p:spPr>
          <a:xfrm>
            <a:off x="874875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whoami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3" name="Google Shape;473;p61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Imprime o login do usuário atual</a:t>
            </a:r>
            <a:endParaRPr/>
          </a:p>
        </p:txBody>
      </p:sp>
      <p:sp>
        <p:nvSpPr>
          <p:cNvPr id="474" name="Google Shape;474;p61"/>
          <p:cNvSpPr/>
          <p:nvPr/>
        </p:nvSpPr>
        <p:spPr>
          <a:xfrm>
            <a:off x="874875" y="30967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cat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/etc/passwd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" name="Google Shape;475;p61"/>
          <p:cNvSpPr txBox="1"/>
          <p:nvPr>
            <p:ph idx="1" type="body"/>
          </p:nvPr>
        </p:nvSpPr>
        <p:spPr>
          <a:xfrm>
            <a:off x="311700" y="25411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Qual o arquivo com informações dos usuários?</a:t>
            </a:r>
            <a:endParaRPr/>
          </a:p>
        </p:txBody>
      </p:sp>
      <p:sp>
        <p:nvSpPr>
          <p:cNvPr id="476" name="Google Shape;476;p61"/>
          <p:cNvSpPr txBox="1"/>
          <p:nvPr>
            <p:ph idx="1" type="body"/>
          </p:nvPr>
        </p:nvSpPr>
        <p:spPr>
          <a:xfrm>
            <a:off x="311700" y="391277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Os usuários de sistema são compilados junto com o Android: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Code Search: android_filesystem_config.h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Laboratórios Práticos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69575"/>
            <a:ext cx="85206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Todos os laboratórios são </a:t>
            </a:r>
            <a:r>
              <a:rPr b="1" lang="en"/>
              <a:t>individuais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Pode discutir e tirar dúvidas entre si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2169700"/>
            <a:ext cx="85206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Necessidade de um PC de </a:t>
            </a:r>
            <a:r>
              <a:rPr b="1" lang="en"/>
              <a:t>alta performance</a:t>
            </a:r>
            <a:r>
              <a:rPr lang="en"/>
              <a:t> com </a:t>
            </a:r>
            <a:r>
              <a:rPr b="1" lang="en"/>
              <a:t>Linux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 AOSP só roda/compila no Linux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Configurações recomendadas: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Processador: i7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Memória: 16GB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Disco: 400GB (de preferência, SSD)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Virando Root</a:t>
            </a:r>
            <a:endParaRPr/>
          </a:p>
        </p:txBody>
      </p:sp>
      <p:sp>
        <p:nvSpPr>
          <p:cNvPr id="482" name="Google Shape;482;p6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62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4" name="Google Shape;484;p62"/>
          <p:cNvSpPr/>
          <p:nvPr/>
        </p:nvSpPr>
        <p:spPr>
          <a:xfrm>
            <a:off x="874875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su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5" name="Google Shape;485;p62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Virando root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Usuários como Primeira Linha de Defesa</a:t>
            </a:r>
            <a:endParaRPr/>
          </a:p>
        </p:txBody>
      </p:sp>
      <p:sp>
        <p:nvSpPr>
          <p:cNvPr id="491" name="Google Shape;491;p6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63"/>
          <p:cNvSpPr txBox="1"/>
          <p:nvPr>
            <p:ph idx="1" type="body"/>
          </p:nvPr>
        </p:nvSpPr>
        <p:spPr>
          <a:xfrm>
            <a:off x="311700" y="1245775"/>
            <a:ext cx="8520600" cy="1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primeira forma de defesa do Android é o Discretionary Access Control (DAC)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 controle de acesso é baseado em usuários, senhas e permissões</a:t>
            </a:r>
            <a:endParaRPr/>
          </a:p>
        </p:txBody>
      </p:sp>
      <p:sp>
        <p:nvSpPr>
          <p:cNvPr id="493" name="Google Shape;493;p63"/>
          <p:cNvSpPr txBox="1"/>
          <p:nvPr>
            <p:ph idx="1" type="body"/>
          </p:nvPr>
        </p:nvSpPr>
        <p:spPr>
          <a:xfrm>
            <a:off x="311700" y="2464975"/>
            <a:ext cx="85206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Cada app instalado roda como um usuário diferente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Um pouco diferente do Linux tradicional, apesar de algo parecido ser usado pelos daemons/serviços de sistema (e.g., sshd, crond)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Isso evita que um app tenha acesso a dados de outros apps, pois os arquivos pertencerão a usuários diferentes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Aproveita o principal esquema de segurança já testado há várias </a:t>
            </a:r>
            <a:br>
              <a:rPr lang="en"/>
            </a:br>
            <a:r>
              <a:rPr lang="en"/>
              <a:t>décadas no Linux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Usuários como Primeira Linha de Defesa</a:t>
            </a:r>
            <a:endParaRPr/>
          </a:p>
        </p:txBody>
      </p:sp>
      <p:sp>
        <p:nvSpPr>
          <p:cNvPr id="499" name="Google Shape;499;p6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64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1" name="Google Shape;501;p64"/>
          <p:cNvSpPr/>
          <p:nvPr/>
        </p:nvSpPr>
        <p:spPr>
          <a:xfrm>
            <a:off x="874875" y="18775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ps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-ef |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gallery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2" name="Google Shape;502;p64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Abra o app Gallery no emulador e execute:</a:t>
            </a:r>
            <a:endParaRPr/>
          </a:p>
        </p:txBody>
      </p:sp>
      <p:sp>
        <p:nvSpPr>
          <p:cNvPr id="503" name="Google Shape;503;p64"/>
          <p:cNvSpPr/>
          <p:nvPr/>
        </p:nvSpPr>
        <p:spPr>
          <a:xfrm>
            <a:off x="874875" y="3706325"/>
            <a:ext cx="7957500" cy="10047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ps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-ef |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contacts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/data/data/com.android.contacts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ls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-al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4" name="Google Shape;504;p64"/>
          <p:cNvSpPr txBox="1"/>
          <p:nvPr>
            <p:ph idx="1" type="body"/>
          </p:nvPr>
        </p:nvSpPr>
        <p:spPr>
          <a:xfrm>
            <a:off x="311700" y="2769775"/>
            <a:ext cx="85206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Faça o mesmo para o app Contacts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Note como os usuários são diferentes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Laboratório!</a:t>
            </a:r>
            <a:endParaRPr/>
          </a:p>
        </p:txBody>
      </p:sp>
      <p:sp>
        <p:nvSpPr>
          <p:cNvPr id="510" name="Google Shape;510;p65"/>
          <p:cNvSpPr txBox="1"/>
          <p:nvPr>
            <p:ph idx="1" type="body"/>
          </p:nvPr>
        </p:nvSpPr>
        <p:spPr>
          <a:xfrm>
            <a:off x="311700" y="1093375"/>
            <a:ext cx="85641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Entre no Moodle: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https://bit.ly/devtitans-moodle</a:t>
            </a:r>
            <a:endParaRPr>
              <a:solidFill>
                <a:srgbClr val="0084D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Faça os laboratórios: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4.2: Compilando, Executando e Modificando o Android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4.3: Explorando o Android/Linux  ADB, Sistema de Arquivos</a:t>
            </a:r>
            <a:endParaRPr sz="1400">
              <a:uFill>
                <a:noFill/>
              </a:u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511" name="Google Shape;511;p6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850" y="41441"/>
            <a:ext cx="2588251" cy="263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6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o Android/Linux</a:t>
            </a:r>
            <a:br>
              <a:rPr lang="en"/>
            </a:br>
            <a:r>
              <a:rPr lang="en"/>
              <a:t>Parte II</a:t>
            </a:r>
            <a:endParaRPr/>
          </a:p>
        </p:txBody>
      </p:sp>
      <p:pic>
        <p:nvPicPr>
          <p:cNvPr id="518" name="Google Shape;5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25" y="1874425"/>
            <a:ext cx="6203540" cy="22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Configurando o Ambiente de Compilação</a:t>
            </a:r>
            <a:endParaRPr/>
          </a:p>
        </p:txBody>
      </p:sp>
      <p:sp>
        <p:nvSpPr>
          <p:cNvPr id="524" name="Google Shape;524;p6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67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67"/>
          <p:cNvSpPr/>
          <p:nvPr/>
        </p:nvSpPr>
        <p:spPr>
          <a:xfrm>
            <a:off x="720175" y="1883350"/>
            <a:ext cx="7957500" cy="1623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~/aosp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source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build/envsetup.sh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lunch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sdk_phone_x86_64-userdebug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m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-j16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emulator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7" name="Google Shape;527;p67"/>
          <p:cNvSpPr txBox="1"/>
          <p:nvPr>
            <p:ph idx="1" type="body"/>
          </p:nvPr>
        </p:nvSpPr>
        <p:spPr>
          <a:xfrm>
            <a:off x="311700" y="128502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Configuração do terminal e Compilação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533" name="Google Shape;533;p6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68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500"/>
            <a:ext cx="8839204" cy="329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541" name="Google Shape;541;p6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9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4158"/>
            <a:ext cx="8839199" cy="299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549" name="Google Shape;549;p7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70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75" y="1576519"/>
            <a:ext cx="8839199" cy="3003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557" name="Google Shape;557;p7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71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500"/>
            <a:ext cx="8839199" cy="299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Dúvidas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093375"/>
            <a:ext cx="8520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Presencial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Marcar com o professor ou monitor na UFAM.</a:t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2116225"/>
            <a:ext cx="85206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D</a:t>
            </a:r>
            <a:r>
              <a:rPr lang="en"/>
              <a:t>úvidas poderão ser tiradas também por </a:t>
            </a:r>
            <a:r>
              <a:rPr b="1" lang="en"/>
              <a:t>E-Mail</a:t>
            </a:r>
            <a:r>
              <a:rPr lang="en"/>
              <a:t>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Char char="▢"/>
            </a:pPr>
            <a:r>
              <a:rPr lang="en"/>
              <a:t>Professor:   </a:t>
            </a:r>
            <a:r>
              <a:rPr lang="en" sz="600"/>
              <a:t> </a:t>
            </a:r>
            <a:r>
              <a:rPr lang="en"/>
              <a:t>    </a:t>
            </a:r>
            <a:r>
              <a:rPr lang="en">
                <a:solidFill>
                  <a:srgbClr val="0084D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yfa@icomp.ufam.edu.br</a:t>
            </a:r>
            <a:endParaRPr>
              <a:solidFill>
                <a:srgbClr val="0084D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Char char="▢"/>
            </a:pPr>
            <a:r>
              <a:rPr lang="en">
                <a:solidFill>
                  <a:srgbClr val="666666"/>
                </a:solidFill>
              </a:rPr>
              <a:t>Monitor: </a:t>
            </a:r>
            <a:r>
              <a:rPr lang="en">
                <a:solidFill>
                  <a:srgbClr val="0084D1"/>
                </a:solidFill>
              </a:rPr>
              <a:t>          mop@icomp.ufam.edu.br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3379375"/>
            <a:ext cx="8520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Videoconferência ou Telegram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Qualquer aluno pode solicitar um atendimento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Dia e horário a combinar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565" name="Google Shape;565;p7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72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6" y="1510831"/>
            <a:ext cx="8839199" cy="306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Camadas do Android</a:t>
            </a:r>
            <a:endParaRPr/>
          </a:p>
        </p:txBody>
      </p:sp>
      <p:sp>
        <p:nvSpPr>
          <p:cNvPr id="573" name="Google Shape;573;p7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3"/>
          <p:cNvSpPr/>
          <p:nvPr/>
        </p:nvSpPr>
        <p:spPr>
          <a:xfrm>
            <a:off x="7507100" y="4064000"/>
            <a:ext cx="16368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00" y="1509950"/>
            <a:ext cx="8622049" cy="31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Acessando o Terminal do Android</a:t>
            </a:r>
            <a:endParaRPr/>
          </a:p>
        </p:txBody>
      </p:sp>
      <p:sp>
        <p:nvSpPr>
          <p:cNvPr id="581" name="Google Shape;581;p7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74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3" name="Google Shape;583;p74"/>
          <p:cNvSpPr/>
          <p:nvPr/>
        </p:nvSpPr>
        <p:spPr>
          <a:xfrm>
            <a:off x="874875" y="1801325"/>
            <a:ext cx="7957500" cy="5403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adb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shell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4" name="Google Shape;584;p74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Se conecta ao terminal do dispositivo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Diretórios</a:t>
            </a:r>
            <a:endParaRPr/>
          </a:p>
        </p:txBody>
      </p:sp>
      <p:sp>
        <p:nvSpPr>
          <p:cNvPr id="590" name="Google Shape;590;p7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1" name="Google Shape;591;p75"/>
          <p:cNvGraphicFramePr/>
          <p:nvPr/>
        </p:nvGraphicFramePr>
        <p:xfrm>
          <a:off x="22790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907700"/>
                <a:gridCol w="7811900"/>
              </a:tblGrid>
              <a:tr h="306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Diretório</a:t>
                      </a:r>
                      <a:endParaRPr b="1"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/system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Principal diretório do sistema do Android. Contém arquivos de configurações, arquivos de inicialização, bibliotecas e todo o framework do Android.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/product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Uma parte do sistema específica do produto atual. Contém aplicativos (Gallery, Camera, etc), arquivos de configurações, arquivos de inicialização, bibliotecas, e outros.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/vendor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Partição da fabricante do dispositivo (e.g., Motorola). Contém executáveis, programas, aplicativos, bibliotecas, drivers e configurações específicas do produto e do smartphone atual.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/system_ext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Extensões do sistema (framework) do Android implementadas pela fabricante. Tais extensões não fazem parte do AOSP. São criadas pela fabricante para seus dispositivos e aplicativos.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/data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Contém os dados e configurações do sistema e do usuário. Se essa partição for formatada, o dispositivo retorna à sua "configuração de fábrica". O diretório "/data/data" contém as configurações dos aplicativos.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/sdcard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Um link para "/storage/self/primary". Contém um local no dispositivo que o usuário e os aplicativos </a:t>
                      </a:r>
                      <a:b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podem escrever com mais liberdade. Contém as fotos e os documentos, por exemplo.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Linha de Comando</a:t>
            </a:r>
            <a:endParaRPr/>
          </a:p>
        </p:txBody>
      </p:sp>
      <p:sp>
        <p:nvSpPr>
          <p:cNvPr id="597" name="Google Shape;597;p7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76"/>
          <p:cNvSpPr txBox="1"/>
          <p:nvPr>
            <p:ph idx="1" type="body"/>
          </p:nvPr>
        </p:nvSpPr>
        <p:spPr>
          <a:xfrm>
            <a:off x="311700" y="1245775"/>
            <a:ext cx="85206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Muitos dos principais comandos que você executa no Linux são programas diferentes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E.g., df, du, grep, cat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São</a:t>
            </a:r>
            <a:r>
              <a:rPr lang="en"/>
              <a:t> implementados e mantidos por pessoas diferentes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Focam mais em funcionalidades e menos em ter tamanho pequeno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Quando todos esses programas são colocados em um sistema, eles tendem a ocupar muito espaço em disco e executar menos eficientemente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Busy</a:t>
            </a:r>
            <a:r>
              <a:rPr lang="en"/>
              <a:t>box</a:t>
            </a:r>
            <a:endParaRPr/>
          </a:p>
        </p:txBody>
      </p:sp>
      <p:sp>
        <p:nvSpPr>
          <p:cNvPr id="604" name="Google Shape;604;p7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7"/>
          <p:cNvSpPr txBox="1"/>
          <p:nvPr>
            <p:ph idx="1" type="body"/>
          </p:nvPr>
        </p:nvSpPr>
        <p:spPr>
          <a:xfrm>
            <a:off x="311700" y="1245775"/>
            <a:ext cx="8520600" cy="3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Busybox (/system/xbin) é um conjunto de ferramentas de linha de comando (E.g., df, du, grep, cat).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Você não verá apps nativos do sistema necessitando de busybox, já que para instalar o busybox é necessário ter root ou bootloader desbloqueado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 Busybox raramente é adicionado nativamente em um sistema baseado em Android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Alguns apps que precisam de algumas das ferramentas do Busybox para funcionar perfeitamente: Titanium backup, Rom Toolbox, WPS WPA TESTER, e muitos outros.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Toybox</a:t>
            </a:r>
            <a:endParaRPr/>
          </a:p>
        </p:txBody>
      </p:sp>
      <p:sp>
        <p:nvSpPr>
          <p:cNvPr id="611" name="Google Shape;611;p7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78"/>
          <p:cNvSpPr txBox="1"/>
          <p:nvPr>
            <p:ph idx="1" type="body"/>
          </p:nvPr>
        </p:nvSpPr>
        <p:spPr>
          <a:xfrm>
            <a:off x="311700" y="1245775"/>
            <a:ext cx="85206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Devido à limitação de recursos, sistemas embarcados como roteadores, câmeras e Android, </a:t>
            </a:r>
            <a:r>
              <a:rPr b="1" lang="en"/>
              <a:t>substituem</a:t>
            </a:r>
            <a:r>
              <a:rPr lang="en"/>
              <a:t> essas centenas de programas por um </a:t>
            </a:r>
            <a:r>
              <a:rPr b="1" lang="en"/>
              <a:t>único</a:t>
            </a:r>
            <a:r>
              <a:rPr lang="en"/>
              <a:t> programa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Q</a:t>
            </a:r>
            <a:r>
              <a:rPr lang="en"/>
              <a:t>ue os implementa de forma simples, compacta e eficiente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Dentre os mais conhecidos, tem-se: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BusyBox, muito usado em roteadores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Toybox, usado pelo Android, principalmente por motivos de licença de uso.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Toybox</a:t>
            </a:r>
            <a:endParaRPr/>
          </a:p>
        </p:txBody>
      </p:sp>
      <p:sp>
        <p:nvSpPr>
          <p:cNvPr id="618" name="Google Shape;618;p7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79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0" name="Google Shape;620;p79"/>
          <p:cNvSpPr/>
          <p:nvPr/>
        </p:nvSpPr>
        <p:spPr>
          <a:xfrm>
            <a:off x="874875" y="1801325"/>
            <a:ext cx="7957500" cy="694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/system/bin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ls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-al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1" name="Google Shape;621;p79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Veja os binários do /system/bin</a:t>
            </a:r>
            <a:r>
              <a:rPr lang="en"/>
              <a:t>:</a:t>
            </a:r>
            <a:endParaRPr/>
          </a:p>
        </p:txBody>
      </p:sp>
      <p:sp>
        <p:nvSpPr>
          <p:cNvPr id="622" name="Google Shape;622;p79"/>
          <p:cNvSpPr/>
          <p:nvPr/>
        </p:nvSpPr>
        <p:spPr>
          <a:xfrm>
            <a:off x="874875" y="3172925"/>
            <a:ext cx="7957500" cy="4491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ls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-al |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toybox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wc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-l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3" name="Google Shape;623;p79"/>
          <p:cNvSpPr txBox="1"/>
          <p:nvPr>
            <p:ph idx="1" type="body"/>
          </p:nvPr>
        </p:nvSpPr>
        <p:spPr>
          <a:xfrm>
            <a:off x="311700" y="26173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Quantidade de comandos implementados no Toybox:</a:t>
            </a:r>
            <a:endParaRPr/>
          </a:p>
        </p:txBody>
      </p:sp>
      <p:sp>
        <p:nvSpPr>
          <p:cNvPr id="624" name="Google Shape;624;p79"/>
          <p:cNvSpPr/>
          <p:nvPr/>
        </p:nvSpPr>
        <p:spPr>
          <a:xfrm>
            <a:off x="874875" y="4399176"/>
            <a:ext cx="7957500" cy="44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toybox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5" name="Google Shape;625;p79"/>
          <p:cNvSpPr txBox="1"/>
          <p:nvPr>
            <p:ph idx="1" type="body"/>
          </p:nvPr>
        </p:nvSpPr>
        <p:spPr>
          <a:xfrm>
            <a:off x="311700" y="3843631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Mostrar a lista de comandos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Logs do Android</a:t>
            </a:r>
            <a:endParaRPr/>
          </a:p>
        </p:txBody>
      </p:sp>
      <p:sp>
        <p:nvSpPr>
          <p:cNvPr id="631" name="Google Shape;631;p8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80"/>
          <p:cNvSpPr txBox="1"/>
          <p:nvPr>
            <p:ph idx="1" type="body"/>
          </p:nvPr>
        </p:nvSpPr>
        <p:spPr>
          <a:xfrm>
            <a:off x="311700" y="1245775"/>
            <a:ext cx="8520600" cy="22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Android possui dois sistemas de logs</a:t>
            </a:r>
            <a:endParaRPr/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Logs do kernel e do sistema Linux (</a:t>
            </a:r>
            <a:r>
              <a:rPr i="1" lang="en"/>
              <a:t>diagnostic messages</a:t>
            </a:r>
            <a:r>
              <a:rPr lang="en"/>
              <a:t>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i="1" lang="en"/>
              <a:t>Android Logging System</a:t>
            </a:r>
            <a:endParaRPr i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 do Kernel e do Sistema Linux</a:t>
            </a:r>
            <a:endParaRPr/>
          </a:p>
        </p:txBody>
      </p:sp>
      <p:sp>
        <p:nvSpPr>
          <p:cNvPr id="638" name="Google Shape;638;p8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81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0" name="Google Shape;640;p81"/>
          <p:cNvSpPr/>
          <p:nvPr/>
        </p:nvSpPr>
        <p:spPr>
          <a:xfrm>
            <a:off x="874875" y="1801325"/>
            <a:ext cx="7957500" cy="694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su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dmesg   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# diagnostic messages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1" name="Google Shape;641;p81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Funciona como no Linux</a:t>
            </a:r>
            <a:endParaRPr/>
          </a:p>
        </p:txBody>
      </p:sp>
      <p:sp>
        <p:nvSpPr>
          <p:cNvPr id="642" name="Google Shape;642;p81"/>
          <p:cNvSpPr/>
          <p:nvPr/>
        </p:nvSpPr>
        <p:spPr>
          <a:xfrm>
            <a:off x="874875" y="3172925"/>
            <a:ext cx="7957500" cy="4491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dmesg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-T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3" name="Google Shape;643;p81"/>
          <p:cNvSpPr txBox="1"/>
          <p:nvPr>
            <p:ph idx="1" type="body"/>
          </p:nvPr>
        </p:nvSpPr>
        <p:spPr>
          <a:xfrm>
            <a:off x="311700" y="26173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ver mensagens com o tempo legível</a:t>
            </a:r>
            <a:endParaRPr/>
          </a:p>
        </p:txBody>
      </p:sp>
      <p:sp>
        <p:nvSpPr>
          <p:cNvPr id="644" name="Google Shape;644;p81"/>
          <p:cNvSpPr/>
          <p:nvPr/>
        </p:nvSpPr>
        <p:spPr>
          <a:xfrm>
            <a:off x="874875" y="4399176"/>
            <a:ext cx="7957500" cy="44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dmesg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-T -w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5" name="Google Shape;645;p81"/>
          <p:cNvSpPr txBox="1"/>
          <p:nvPr>
            <p:ph idx="1" type="body"/>
          </p:nvPr>
        </p:nvSpPr>
        <p:spPr>
          <a:xfrm>
            <a:off x="311700" y="3843631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ficar monitorando por novas mensagens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Open</a:t>
            </a:r>
            <a:br>
              <a:rPr lang="en"/>
            </a:br>
            <a:r>
              <a:rPr lang="en"/>
              <a:t>Source Project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76" y="1831800"/>
            <a:ext cx="3115550" cy="22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 do Kernel e do Sistema Linux</a:t>
            </a:r>
            <a:endParaRPr/>
          </a:p>
        </p:txBody>
      </p:sp>
      <p:sp>
        <p:nvSpPr>
          <p:cNvPr id="651" name="Google Shape;651;p8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82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3" name="Google Shape;653;p82"/>
          <p:cNvSpPr/>
          <p:nvPr/>
        </p:nvSpPr>
        <p:spPr>
          <a:xfrm>
            <a:off x="874875" y="1801325"/>
            <a:ext cx="7957500" cy="44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"planet: Omicron Persei 8"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&gt; /dev/kmsg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4" name="Google Shape;654;p82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Escrevendo uma mensagem</a:t>
            </a:r>
            <a:endParaRPr/>
          </a:p>
        </p:txBody>
      </p:sp>
      <p:sp>
        <p:nvSpPr>
          <p:cNvPr id="655" name="Google Shape;655;p82"/>
          <p:cNvSpPr/>
          <p:nvPr/>
        </p:nvSpPr>
        <p:spPr>
          <a:xfrm>
            <a:off x="874875" y="3172925"/>
            <a:ext cx="7957500" cy="4491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cat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/dev/kmsg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6" name="Google Shape;656;p82"/>
          <p:cNvSpPr txBox="1"/>
          <p:nvPr>
            <p:ph idx="1" type="body"/>
          </p:nvPr>
        </p:nvSpPr>
        <p:spPr>
          <a:xfrm>
            <a:off x="311700" y="26173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Arquivo /dev/kmsg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Logging System</a:t>
            </a:r>
            <a:endParaRPr/>
          </a:p>
        </p:txBody>
      </p:sp>
      <p:sp>
        <p:nvSpPr>
          <p:cNvPr id="662" name="Google Shape;662;p8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83"/>
          <p:cNvSpPr txBox="1"/>
          <p:nvPr>
            <p:ph idx="1" type="body"/>
          </p:nvPr>
        </p:nvSpPr>
        <p:spPr>
          <a:xfrm>
            <a:off x="311700" y="1245775"/>
            <a:ext cx="8520600" cy="14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É o sistema usado pelos apps e pelos diversos outros programas em Java ou C/C++ do Androi</a:t>
            </a:r>
            <a:r>
              <a:rPr lang="en"/>
              <a:t>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Nos programas em Java, a classe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android.util.Log</a:t>
            </a:r>
            <a:r>
              <a:rPr lang="en"/>
              <a:t> é utilizada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Já nos programas em C/C++, a biblioteca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liblog</a:t>
            </a:r>
            <a:r>
              <a:rPr lang="en"/>
              <a:t> é utilizada.</a:t>
            </a:r>
            <a:endParaRPr i="1"/>
          </a:p>
        </p:txBody>
      </p:sp>
      <p:sp>
        <p:nvSpPr>
          <p:cNvPr id="664" name="Google Shape;664;p83"/>
          <p:cNvSpPr txBox="1"/>
          <p:nvPr>
            <p:ph idx="1" type="body"/>
          </p:nvPr>
        </p:nvSpPr>
        <p:spPr>
          <a:xfrm>
            <a:off x="311700" y="2845975"/>
            <a:ext cx="85206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Tudo é gerenciado pelo daemon logd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</a:t>
            </a:r>
            <a:r>
              <a:rPr lang="en"/>
              <a:t>rocesso responsável por centralizar todas as mensagens de logs do Android</a:t>
            </a:r>
            <a:endParaRPr i="1"/>
          </a:p>
        </p:txBody>
      </p:sp>
      <p:sp>
        <p:nvSpPr>
          <p:cNvPr id="665" name="Google Shape;665;p83"/>
          <p:cNvSpPr txBox="1"/>
          <p:nvPr>
            <p:ph idx="1" type="body"/>
          </p:nvPr>
        </p:nvSpPr>
        <p:spPr>
          <a:xfrm>
            <a:off x="311700" y="3836575"/>
            <a:ext cx="85206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visualizar as mensagens, usa-se o utilitário logcat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Logging System</a:t>
            </a:r>
            <a:endParaRPr/>
          </a:p>
        </p:txBody>
      </p:sp>
      <p:sp>
        <p:nvSpPr>
          <p:cNvPr id="671" name="Google Shape;671;p8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311700" y="1245775"/>
            <a:ext cx="85206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Prioridades/Níveis das mensagens:</a:t>
            </a:r>
            <a:endParaRPr i="1"/>
          </a:p>
        </p:txBody>
      </p:sp>
      <p:graphicFrame>
        <p:nvGraphicFramePr>
          <p:cNvPr id="673" name="Google Shape;673;p84"/>
          <p:cNvGraphicFramePr/>
          <p:nvPr/>
        </p:nvGraphicFramePr>
        <p:xfrm>
          <a:off x="875600" y="21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1206600"/>
                <a:gridCol w="947675"/>
                <a:gridCol w="1621275"/>
                <a:gridCol w="4236050"/>
              </a:tblGrid>
              <a:tr h="27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Prioridade</a:t>
                      </a:r>
                      <a:endParaRPr b="1"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Nome</a:t>
                      </a:r>
                      <a:endParaRPr b="1"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Método Java</a:t>
                      </a:r>
                      <a:endParaRPr b="1"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Verbose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Log.v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Mensagens detalhadas de debug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Debug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Log.d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Mensagens normais de debug.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Log.i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Mensagens de informações.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Warning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Log.w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Mensagens de alerta. Não é um erro, mas quase.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Log.e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Uma condição de erro foi encontrada.</a:t>
                      </a:r>
                      <a:endParaRPr sz="15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Logging System</a:t>
            </a:r>
            <a:endParaRPr/>
          </a:p>
        </p:txBody>
      </p:sp>
      <p:sp>
        <p:nvSpPr>
          <p:cNvPr id="679" name="Google Shape;679;p8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85"/>
          <p:cNvSpPr txBox="1"/>
          <p:nvPr>
            <p:ph idx="1" type="body"/>
          </p:nvPr>
        </p:nvSpPr>
        <p:spPr>
          <a:xfrm>
            <a:off x="311700" y="1245775"/>
            <a:ext cx="85206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figura a seguir resume o Android Logging System</a:t>
            </a:r>
            <a:endParaRPr i="1"/>
          </a:p>
        </p:txBody>
      </p:sp>
      <p:pic>
        <p:nvPicPr>
          <p:cNvPr id="681" name="Google Shape;6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875"/>
            <a:ext cx="8839204" cy="2106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Logging System</a:t>
            </a:r>
            <a:endParaRPr/>
          </a:p>
        </p:txBody>
      </p:sp>
      <p:sp>
        <p:nvSpPr>
          <p:cNvPr id="687" name="Google Shape;687;p8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86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9" name="Google Shape;689;p86"/>
          <p:cNvSpPr/>
          <p:nvPr/>
        </p:nvSpPr>
        <p:spPr>
          <a:xfrm>
            <a:off x="874875" y="1801325"/>
            <a:ext cx="7957500" cy="44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logcat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0" name="Google Shape;690;p86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Lendo as mensagens do logcat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Logging System</a:t>
            </a:r>
            <a:endParaRPr/>
          </a:p>
        </p:txBody>
      </p:sp>
      <p:sp>
        <p:nvSpPr>
          <p:cNvPr id="696" name="Google Shape;696;p8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87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8" name="Google Shape;698;p87"/>
          <p:cNvSpPr/>
          <p:nvPr/>
        </p:nvSpPr>
        <p:spPr>
          <a:xfrm>
            <a:off x="874875" y="1801325"/>
            <a:ext cx="7957500" cy="44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logcat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-s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Zygote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9" name="Google Shape;699;p87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Filtrando mensagens</a:t>
            </a:r>
            <a:endParaRPr/>
          </a:p>
        </p:txBody>
      </p:sp>
      <p:sp>
        <p:nvSpPr>
          <p:cNvPr id="700" name="Google Shape;700;p87"/>
          <p:cNvSpPr/>
          <p:nvPr/>
        </p:nvSpPr>
        <p:spPr>
          <a:xfrm>
            <a:off x="874875" y="3172925"/>
            <a:ext cx="7957500" cy="4491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logcat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-s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*:I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1" name="Google Shape;701;p87"/>
          <p:cNvSpPr txBox="1"/>
          <p:nvPr>
            <p:ph idx="1" type="body"/>
          </p:nvPr>
        </p:nvSpPr>
        <p:spPr>
          <a:xfrm>
            <a:off x="311700" y="26173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Filtrando por níveis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Logging System</a:t>
            </a:r>
            <a:endParaRPr/>
          </a:p>
        </p:txBody>
      </p:sp>
      <p:sp>
        <p:nvSpPr>
          <p:cNvPr id="707" name="Google Shape;707;p8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p88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9" name="Google Shape;709;p88"/>
          <p:cNvSpPr/>
          <p:nvPr/>
        </p:nvSpPr>
        <p:spPr>
          <a:xfrm>
            <a:off x="874875" y="1801325"/>
            <a:ext cx="8156100" cy="44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log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-p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-t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"MsgTeste" "Mensagem de Teste ..."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0" name="Google Shape;710;p88"/>
          <p:cNvSpPr txBox="1"/>
          <p:nvPr>
            <p:ph idx="1" type="body"/>
          </p:nvPr>
        </p:nvSpPr>
        <p:spPr>
          <a:xfrm>
            <a:off x="311700" y="1245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Escrevendo uma mensagem</a:t>
            </a: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874875" y="2934775"/>
            <a:ext cx="8156100" cy="44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logcat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MsgTeste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:I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:S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2" name="Google Shape;712;p88"/>
          <p:cNvSpPr txBox="1"/>
          <p:nvPr>
            <p:ph idx="1" type="body"/>
          </p:nvPr>
        </p:nvSpPr>
        <p:spPr>
          <a:xfrm>
            <a:off x="442650" y="23944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Buscando a mensagem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Laboratório!</a:t>
            </a:r>
            <a:endParaRPr/>
          </a:p>
        </p:txBody>
      </p:sp>
      <p:sp>
        <p:nvSpPr>
          <p:cNvPr id="718" name="Google Shape;718;p89"/>
          <p:cNvSpPr txBox="1"/>
          <p:nvPr>
            <p:ph idx="1" type="body"/>
          </p:nvPr>
        </p:nvSpPr>
        <p:spPr>
          <a:xfrm>
            <a:off x="311700" y="1093375"/>
            <a:ext cx="85641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Entre no Moodle: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https://bit.ly/devtitans-moodle</a:t>
            </a:r>
            <a:endParaRPr>
              <a:solidFill>
                <a:srgbClr val="0084D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Faça os laboratórios: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4.4: Explorando o Android/Linux - Toybox, 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Android Logging System</a:t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719" name="Google Shape;719;p8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" name="Google Shape;72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850" y="41441"/>
            <a:ext cx="2588251" cy="263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0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o Android/Linux</a:t>
            </a:r>
            <a:br>
              <a:rPr lang="en"/>
            </a:br>
            <a:r>
              <a:rPr lang="en"/>
              <a:t>Parte III</a:t>
            </a:r>
            <a:endParaRPr/>
          </a:p>
        </p:txBody>
      </p:sp>
      <p:pic>
        <p:nvPicPr>
          <p:cNvPr id="726" name="Google Shape;7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25" y="1874425"/>
            <a:ext cx="6203540" cy="22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Eventos de Dispositivos de Entrada</a:t>
            </a:r>
            <a:endParaRPr/>
          </a:p>
        </p:txBody>
      </p:sp>
      <p:sp>
        <p:nvSpPr>
          <p:cNvPr id="732" name="Google Shape;732;p9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91"/>
          <p:cNvSpPr txBox="1"/>
          <p:nvPr>
            <p:ph idx="1" type="body"/>
          </p:nvPr>
        </p:nvSpPr>
        <p:spPr>
          <a:xfrm>
            <a:off x="311700" y="1245775"/>
            <a:ext cx="8520600" cy="19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comando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getevent</a:t>
            </a:r>
            <a:r>
              <a:rPr lang="en"/>
              <a:t> provê informações de eventos de dispositivos de entrada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Touchscreen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botões (e.g., power, volume)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pressionamento de teclas (mesmo virtuais), etc.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093375"/>
            <a:ext cx="8520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</a:t>
            </a:r>
            <a:r>
              <a:rPr lang="en"/>
              <a:t>istema operacional para dispositivos embarcados móveis mais usado no mundo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Instalado em aproximadamente 80% dos smartphones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2388775"/>
            <a:ext cx="8520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</a:t>
            </a:r>
            <a:r>
              <a:rPr lang="en"/>
              <a:t>ódigo-fonte aberto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Pode</a:t>
            </a:r>
            <a:r>
              <a:rPr lang="en"/>
              <a:t> ser adaptado e instalado em diversos dispositivos de fabricantes diferentes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Pode ser usado com </a:t>
            </a:r>
            <a:r>
              <a:rPr lang="en"/>
              <a:t>p</a:t>
            </a:r>
            <a:r>
              <a:rPr lang="en"/>
              <a:t>ropósitos diferentes que vão muito além dos smartphones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eletrodomésticos, veículos e relógios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3760375"/>
            <a:ext cx="8520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Essa diversidade resultou em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Contribuições ao projeto vindas dos mais diversos lugares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Convergindo em um dos projetos de software mais inovadores do mundo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Lendo Eventos</a:t>
            </a:r>
            <a:endParaRPr/>
          </a:p>
        </p:txBody>
      </p:sp>
      <p:sp>
        <p:nvSpPr>
          <p:cNvPr id="739" name="Google Shape;739;p9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0" name="Google Shape;740;p92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1" name="Google Shape;741;p92"/>
          <p:cNvSpPr/>
          <p:nvPr/>
        </p:nvSpPr>
        <p:spPr>
          <a:xfrm>
            <a:off x="874875" y="2106125"/>
            <a:ext cx="7957500" cy="44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getevent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2" name="Google Shape;742;p92"/>
          <p:cNvSpPr txBox="1"/>
          <p:nvPr>
            <p:ph idx="1" type="body"/>
          </p:nvPr>
        </p:nvSpPr>
        <p:spPr>
          <a:xfrm>
            <a:off x="311700" y="1245775"/>
            <a:ext cx="85206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Lendo os eventos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Vá no emulador e pressione o botão de “abaixar volume”</a:t>
            </a:r>
            <a:endParaRPr/>
          </a:p>
        </p:txBody>
      </p:sp>
      <p:sp>
        <p:nvSpPr>
          <p:cNvPr id="743" name="Google Shape;743;p92"/>
          <p:cNvSpPr/>
          <p:nvPr/>
        </p:nvSpPr>
        <p:spPr>
          <a:xfrm>
            <a:off x="874875" y="3706325"/>
            <a:ext cx="7957500" cy="448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getevent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-l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4" name="Google Shape;744;p92"/>
          <p:cNvSpPr txBox="1"/>
          <p:nvPr>
            <p:ph idx="1" type="body"/>
          </p:nvPr>
        </p:nvSpPr>
        <p:spPr>
          <a:xfrm>
            <a:off x="311700" y="3150775"/>
            <a:ext cx="85206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Lendo os eventos com os códigos decifrados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Escrevendo/Simulando</a:t>
            </a:r>
            <a:r>
              <a:rPr lang="en"/>
              <a:t> Eventos</a:t>
            </a:r>
            <a:endParaRPr/>
          </a:p>
        </p:txBody>
      </p:sp>
      <p:sp>
        <p:nvSpPr>
          <p:cNvPr id="750" name="Google Shape;750;p9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93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2" name="Google Shape;752;p93"/>
          <p:cNvSpPr/>
          <p:nvPr/>
        </p:nvSpPr>
        <p:spPr>
          <a:xfrm>
            <a:off x="874875" y="2106125"/>
            <a:ext cx="7957500" cy="2625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" sz="1800">
                <a:solidFill>
                  <a:srgbClr val="0084D1"/>
                </a:solidFill>
                <a:latin typeface="Courier New"/>
                <a:ea typeface="Courier New"/>
                <a:cs typeface="Courier New"/>
                <a:sym typeface="Courier New"/>
              </a:rPr>
              <a:t>adb shell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84D1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endParaRPr b="1" sz="1800">
              <a:solidFill>
                <a:srgbClr val="0084D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" sz="1800">
                <a:solidFill>
                  <a:srgbClr val="0084D1"/>
                </a:solidFill>
                <a:latin typeface="Courier New"/>
                <a:ea typeface="Courier New"/>
                <a:cs typeface="Courier New"/>
                <a:sym typeface="Courier New"/>
              </a:rPr>
              <a:t>su root sendevent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/dev/input/event1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1 114 1 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" sz="1800">
                <a:solidFill>
                  <a:srgbClr val="0084D1"/>
                </a:solidFill>
                <a:latin typeface="Courier New"/>
                <a:ea typeface="Courier New"/>
                <a:cs typeface="Courier New"/>
                <a:sym typeface="Courier New"/>
              </a:rPr>
              <a:t>su root sendevent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/dev/input/event1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1 116 1 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" sz="1800">
                <a:solidFill>
                  <a:srgbClr val="0084D1"/>
                </a:solidFill>
                <a:latin typeface="Courier New"/>
                <a:ea typeface="Courier New"/>
                <a:cs typeface="Courier New"/>
                <a:sym typeface="Courier New"/>
              </a:rPr>
              <a:t>su root sendevent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/dev/input/event1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0 0 0 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" sz="1800">
                <a:solidFill>
                  <a:srgbClr val="0084D1"/>
                </a:solidFill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1 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" sz="1800">
                <a:solidFill>
                  <a:srgbClr val="0084D1"/>
                </a:solidFill>
                <a:latin typeface="Courier New"/>
                <a:ea typeface="Courier New"/>
                <a:cs typeface="Courier New"/>
                <a:sym typeface="Courier New"/>
              </a:rPr>
              <a:t>su root sendevent </a:t>
            </a:r>
            <a:r>
              <a:rPr b="1"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/dev/input/event1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1 114 0 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" sz="1800">
                <a:solidFill>
                  <a:srgbClr val="0084D1"/>
                </a:solidFill>
                <a:latin typeface="Courier New"/>
                <a:ea typeface="Courier New"/>
                <a:cs typeface="Courier New"/>
                <a:sym typeface="Courier New"/>
              </a:rPr>
              <a:t>su root sendevent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/dev/input/event1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1 116 0 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1" lang="en" sz="1800">
                <a:solidFill>
                  <a:srgbClr val="0084D1"/>
                </a:solidFill>
                <a:latin typeface="Courier New"/>
                <a:ea typeface="Courier New"/>
                <a:cs typeface="Courier New"/>
                <a:sym typeface="Courier New"/>
              </a:rPr>
              <a:t>su root sendevent </a:t>
            </a:r>
            <a:r>
              <a:rPr b="1"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/dev/input/event1 </a:t>
            </a: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0 0 0</a:t>
            </a:r>
            <a:r>
              <a:rPr b="1" lang="en" sz="1800">
                <a:solidFill>
                  <a:srgbClr val="0070A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1800">
              <a:solidFill>
                <a:srgbClr val="0070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3" name="Google Shape;753;p93"/>
          <p:cNvSpPr txBox="1"/>
          <p:nvPr>
            <p:ph idx="1" type="body"/>
          </p:nvPr>
        </p:nvSpPr>
        <p:spPr>
          <a:xfrm>
            <a:off x="311700" y="1245775"/>
            <a:ext cx="85206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comando sendevent permite simular eventos. Sintaxe: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sendevent &lt;device&gt; &lt;type&gt; &lt;code&gt; &lt;value&gt;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4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Propriedades do Sistema</a:t>
            </a:r>
            <a:endParaRPr/>
          </a:p>
        </p:txBody>
      </p:sp>
      <p:sp>
        <p:nvSpPr>
          <p:cNvPr id="759" name="Google Shape;759;p94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94"/>
          <p:cNvSpPr txBox="1"/>
          <p:nvPr>
            <p:ph idx="1" type="body"/>
          </p:nvPr>
        </p:nvSpPr>
        <p:spPr>
          <a:xfrm>
            <a:off x="311700" y="1245775"/>
            <a:ext cx="8520600" cy="18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Android possui propriedades de sistema, que podem ser acessados por programas, scripts e até mesmo apps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Permitem</a:t>
            </a:r>
            <a:r>
              <a:rPr lang="en"/>
              <a:t> personalizar/modificar o comportamento de vários componentes da plataforma.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Podem ser vistas como uma espécie de “variáveis globais” do sistema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Lendo Propriedades do Sistema</a:t>
            </a:r>
            <a:endParaRPr/>
          </a:p>
        </p:txBody>
      </p:sp>
      <p:sp>
        <p:nvSpPr>
          <p:cNvPr id="766" name="Google Shape;766;p9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95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8" name="Google Shape;768;p95"/>
          <p:cNvSpPr/>
          <p:nvPr/>
        </p:nvSpPr>
        <p:spPr>
          <a:xfrm>
            <a:off x="874875" y="1877525"/>
            <a:ext cx="7957500" cy="486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getprop</a:t>
            </a:r>
            <a:endParaRPr b="1" sz="1800">
              <a:solidFill>
                <a:srgbClr val="3C78B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95"/>
          <p:cNvSpPr txBox="1"/>
          <p:nvPr>
            <p:ph idx="1" type="body"/>
          </p:nvPr>
        </p:nvSpPr>
        <p:spPr>
          <a:xfrm>
            <a:off x="311700" y="1245775"/>
            <a:ext cx="85206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listar todas as propriedades:</a:t>
            </a:r>
            <a:endParaRPr/>
          </a:p>
        </p:txBody>
      </p:sp>
      <p:sp>
        <p:nvSpPr>
          <p:cNvPr id="770" name="Google Shape;770;p95"/>
          <p:cNvSpPr txBox="1"/>
          <p:nvPr>
            <p:ph idx="1" type="body"/>
          </p:nvPr>
        </p:nvSpPr>
        <p:spPr>
          <a:xfrm>
            <a:off x="311700" y="2693575"/>
            <a:ext cx="8520600" cy="21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nome da propriedade indica algumas características: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Propriedades que possuem o prefixo ro (read-only) são variáveis apenas para leitura e não podem ser modificadas.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Variáveis que possuem o prefixo persist são variáveis de escrita e leitura que mantém os valores mesmo depois que o sistema é reiniciado.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As outras variáveis que não possuem esses prefixos são variáveis de escrita e leitura que perdem o valor após o sistema ser desligado.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Lendo Propriedades do Sistema</a:t>
            </a:r>
            <a:endParaRPr/>
          </a:p>
        </p:txBody>
      </p:sp>
      <p:sp>
        <p:nvSpPr>
          <p:cNvPr id="776" name="Google Shape;776;p9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96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8" name="Google Shape;778;p96"/>
          <p:cNvSpPr/>
          <p:nvPr/>
        </p:nvSpPr>
        <p:spPr>
          <a:xfrm>
            <a:off x="874875" y="1877525"/>
            <a:ext cx="7957500" cy="486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getprop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ro.product.board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9" name="Google Shape;779;p96"/>
          <p:cNvSpPr txBox="1"/>
          <p:nvPr>
            <p:ph idx="1" type="body"/>
          </p:nvPr>
        </p:nvSpPr>
        <p:spPr>
          <a:xfrm>
            <a:off x="311700" y="1245775"/>
            <a:ext cx="85206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Mostrando o conteúdo de uma única propriedade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</a:t>
            </a:r>
            <a:r>
              <a:rPr lang="en"/>
              <a:t> Propriedades do Sistema</a:t>
            </a:r>
            <a:endParaRPr/>
          </a:p>
        </p:txBody>
      </p:sp>
      <p:sp>
        <p:nvSpPr>
          <p:cNvPr id="785" name="Google Shape;785;p9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6" name="Google Shape;786;p97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7" name="Google Shape;787;p97"/>
          <p:cNvSpPr/>
          <p:nvPr/>
        </p:nvSpPr>
        <p:spPr>
          <a:xfrm>
            <a:off x="874875" y="1877525"/>
            <a:ext cx="7957500" cy="486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setprop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palomakoba.pi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"3.2546373698888"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8" name="Google Shape;788;p97"/>
          <p:cNvSpPr txBox="1"/>
          <p:nvPr>
            <p:ph idx="1" type="body"/>
          </p:nvPr>
        </p:nvSpPr>
        <p:spPr>
          <a:xfrm>
            <a:off x="311700" y="1245775"/>
            <a:ext cx="85206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criar uma nova propriedade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Outros Comandos</a:t>
            </a:r>
            <a:endParaRPr/>
          </a:p>
        </p:txBody>
      </p:sp>
      <p:sp>
        <p:nvSpPr>
          <p:cNvPr id="794" name="Google Shape;794;p9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98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6" name="Google Shape;796;p98"/>
          <p:cNvSpPr/>
          <p:nvPr/>
        </p:nvSpPr>
        <p:spPr>
          <a:xfrm>
            <a:off x="874875" y="1725125"/>
            <a:ext cx="7957500" cy="486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screencap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/sdcard/screenshot.png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7" name="Google Shape;797;p98"/>
          <p:cNvSpPr txBox="1"/>
          <p:nvPr>
            <p:ph idx="1" type="body"/>
          </p:nvPr>
        </p:nvSpPr>
        <p:spPr>
          <a:xfrm>
            <a:off x="311700" y="1245775"/>
            <a:ext cx="85206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Capturar tela</a:t>
            </a:r>
            <a:endParaRPr/>
          </a:p>
        </p:txBody>
      </p:sp>
      <p:sp>
        <p:nvSpPr>
          <p:cNvPr id="798" name="Google Shape;798;p98"/>
          <p:cNvSpPr/>
          <p:nvPr/>
        </p:nvSpPr>
        <p:spPr>
          <a:xfrm>
            <a:off x="874875" y="2334725"/>
            <a:ext cx="7957500" cy="486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screenrecord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--size 1280x720 /sdcard/screenrecord.mp4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9" name="Google Shape;799;p98"/>
          <p:cNvSpPr txBox="1"/>
          <p:nvPr>
            <p:ph idx="1" type="body"/>
          </p:nvPr>
        </p:nvSpPr>
        <p:spPr>
          <a:xfrm>
            <a:off x="311700" y="3150775"/>
            <a:ext cx="85206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Comandos do Linux (Toybox)</a:t>
            </a:r>
            <a:endParaRPr/>
          </a:p>
        </p:txBody>
      </p:sp>
      <p:sp>
        <p:nvSpPr>
          <p:cNvPr id="800" name="Google Shape;800;p98"/>
          <p:cNvSpPr/>
          <p:nvPr/>
        </p:nvSpPr>
        <p:spPr>
          <a:xfrm>
            <a:off x="874875" y="3630125"/>
            <a:ext cx="7957500" cy="12087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ps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-ef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top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free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-h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df 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-h</a:t>
            </a:r>
            <a:endParaRPr b="1" sz="18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 do Android</a:t>
            </a:r>
            <a:endParaRPr/>
          </a:p>
        </p:txBody>
      </p:sp>
      <p:sp>
        <p:nvSpPr>
          <p:cNvPr id="806" name="Google Shape;806;p9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99"/>
          <p:cNvSpPr txBox="1"/>
          <p:nvPr>
            <p:ph idx="1" type="body"/>
          </p:nvPr>
        </p:nvSpPr>
        <p:spPr>
          <a:xfrm>
            <a:off x="311700" y="1245775"/>
            <a:ext cx="8520600" cy="18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Assim como o Linux, o Android possui diversos daemons que ficam em execução provendo algum serviço para o sistema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seguir, iremos listar alguns dos daemons específicos do Android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0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 do Android</a:t>
            </a:r>
            <a:endParaRPr/>
          </a:p>
        </p:txBody>
      </p:sp>
      <p:sp>
        <p:nvSpPr>
          <p:cNvPr id="813" name="Google Shape;813;p10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100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5" name="Google Shape;815;p100"/>
          <p:cNvSpPr/>
          <p:nvPr/>
        </p:nvSpPr>
        <p:spPr>
          <a:xfrm>
            <a:off x="874875" y="1877525"/>
            <a:ext cx="7957500" cy="4860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ps</a:t>
            </a:r>
            <a:r>
              <a:rPr b="1" lang="en" sz="18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-ef | </a:t>
            </a:r>
            <a:r>
              <a:rPr b="1" lang="en" sz="18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grep </a:t>
            </a:r>
            <a:r>
              <a:rPr b="1" lang="en" sz="18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adbd</a:t>
            </a:r>
            <a:endParaRPr b="1" sz="1800">
              <a:solidFill>
                <a:srgbClr val="0088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6" name="Google Shape;816;p100"/>
          <p:cNvSpPr txBox="1"/>
          <p:nvPr>
            <p:ph idx="1" type="body"/>
          </p:nvPr>
        </p:nvSpPr>
        <p:spPr>
          <a:xfrm>
            <a:off x="311700" y="1245775"/>
            <a:ext cx="85206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Listando alguns daemons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 do Android</a:t>
            </a:r>
            <a:endParaRPr/>
          </a:p>
        </p:txBody>
      </p:sp>
      <p:sp>
        <p:nvSpPr>
          <p:cNvPr id="822" name="Google Shape;822;p10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23" name="Google Shape;823;p101"/>
          <p:cNvGraphicFramePr/>
          <p:nvPr/>
        </p:nvGraphicFramePr>
        <p:xfrm>
          <a:off x="413800" y="116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886000"/>
                <a:gridCol w="7634600"/>
              </a:tblGrid>
              <a:tr h="28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Daemon</a:t>
                      </a:r>
                      <a:endParaRPr b="1" i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adbd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É o ADB </a:t>
                      </a: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daemon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que fica esperando por conexões do ADB </a:t>
                      </a: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usado pelo ADB </a:t>
                      </a: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5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init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init é o primeiro programa chamado quando o Android inicia. Ele é chamado diretamente pelo kernel do Linux e é responsável por iniciar todos os outros programas/processos. Ele possui o PID 1.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769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installd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É um serviço que instala e gerencia pacotes de aplicativos (APKs). O </a:t>
                      </a:r>
                      <a:r>
                        <a:rPr lang="en">
                          <a:solidFill>
                            <a:srgbClr val="202124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início do código fonte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dele é relativamente fácil de entender.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95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lmkd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Android Low Memory Killer Daemon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(lmkd) é um processo que monitora a memória do dispositivo e, quando tem-se pouca memória livre, ele mata os processos menos </a:t>
                      </a:r>
                      <a:b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essenciais. Devido a ele que não precisamos fechar aplicativos no Android.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Open Source Project – AOSP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69575"/>
            <a:ext cx="8520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</a:t>
            </a:r>
            <a:r>
              <a:rPr lang="en"/>
              <a:t>onto de partida para a personalização e criação de um novo sistema baseado em Android</a:t>
            </a:r>
            <a:endParaRPr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368417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</a:t>
            </a:r>
            <a:r>
              <a:rPr lang="en"/>
              <a:t>rincipal responsável por garantir a compatibilidade entre dispositivos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Todos os fabricantes se baseiam no mesmo código-fonte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2160175"/>
            <a:ext cx="8520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projeto contém: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</a:t>
            </a:r>
            <a:r>
              <a:rPr lang="en"/>
              <a:t>nformações e documentações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Repositório de código-fonte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Testes de validação e de compatibilidade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2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 do Android</a:t>
            </a:r>
            <a:endParaRPr/>
          </a:p>
        </p:txBody>
      </p:sp>
      <p:sp>
        <p:nvSpPr>
          <p:cNvPr id="829" name="Google Shape;829;p102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30" name="Google Shape;830;p102"/>
          <p:cNvGraphicFramePr/>
          <p:nvPr/>
        </p:nvGraphicFramePr>
        <p:xfrm>
          <a:off x="413800" y="116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1097675"/>
                <a:gridCol w="7422925"/>
              </a:tblGrid>
              <a:tr h="28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Daemon</a:t>
                      </a:r>
                      <a:endParaRPr b="1" i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182875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1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logd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Daemon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do </a:t>
                      </a: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Android Logging System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en">
                          <a:solidFill>
                            <a:srgbClr val="0070A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logd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). É o sistema de logs usado pelos apps e pelos diversos outros programas em Java ou C/C++ do Android.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762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netd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netd </a:t>
                      </a: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daemon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executa a maioria das configurações de rede no Android. O comando ndc é usado para se comunicar com ele via linha de comando.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7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tombstoned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Este </a:t>
                      </a: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daemon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é responsável por coletar e salvar informações de depuração sempre que um programa termina de forma inesperada. Os dados são salvos em /data/tombstones/.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  <a:tr h="95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ueventd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Ueventd gerencia eventos de dispositivos. Quando alguma mudança em um </a:t>
                      </a:r>
                      <a:b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dispositivo acontece (e.g., o dispositivo é conectado), o kernel do Linux dispara </a:t>
                      </a:r>
                      <a:b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que é chamado de </a:t>
                      </a: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uevent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Este </a:t>
                      </a:r>
                      <a:r>
                        <a:rPr i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daemon</a:t>
                      </a: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é responsável por capturar essas </a:t>
                      </a:r>
                      <a:b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chamadas. Ele gerencia também o diretório /dev e /sys.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3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Laboratório!</a:t>
            </a:r>
            <a:endParaRPr/>
          </a:p>
        </p:txBody>
      </p:sp>
      <p:sp>
        <p:nvSpPr>
          <p:cNvPr id="836" name="Google Shape;836;p103"/>
          <p:cNvSpPr txBox="1"/>
          <p:nvPr>
            <p:ph idx="1" type="body"/>
          </p:nvPr>
        </p:nvSpPr>
        <p:spPr>
          <a:xfrm>
            <a:off x="311700" y="1093375"/>
            <a:ext cx="85641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Entre no Moodle: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https://bit.ly/devtitans-moodle</a:t>
            </a:r>
            <a:endParaRPr>
              <a:solidFill>
                <a:srgbClr val="0084D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Faça os laboratórios: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▢"/>
            </a:pPr>
            <a:r>
              <a:rPr lang="en" sz="1400"/>
              <a:t>Laboratório 4.5: Explorando o Android/Linux - Eventos, Utilitários, Daemons</a:t>
            </a:r>
            <a:endParaRPr sz="1400">
              <a:uFill>
                <a:noFill/>
              </a:u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837" name="Google Shape;837;p103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8" name="Google Shape;83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850" y="41441"/>
            <a:ext cx="2588251" cy="263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4"/>
          <p:cNvSpPr txBox="1"/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Novo Produto</a:t>
            </a:r>
            <a:endParaRPr/>
          </a:p>
        </p:txBody>
      </p:sp>
      <p:pic>
        <p:nvPicPr>
          <p:cNvPr id="844" name="Google Shape;84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00" y="2021625"/>
            <a:ext cx="2902100" cy="19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5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AOSP – Produto</a:t>
            </a:r>
            <a:endParaRPr/>
          </a:p>
        </p:txBody>
      </p:sp>
      <p:sp>
        <p:nvSpPr>
          <p:cNvPr id="850" name="Google Shape;850;p105"/>
          <p:cNvSpPr txBox="1"/>
          <p:nvPr>
            <p:ph idx="1" type="body"/>
          </p:nvPr>
        </p:nvSpPr>
        <p:spPr>
          <a:xfrm>
            <a:off x="311700" y="1093375"/>
            <a:ext cx="8520600" cy="25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i="1" lang="en"/>
              <a:t>Produto</a:t>
            </a:r>
            <a:r>
              <a:rPr lang="en"/>
              <a:t> é possivelmente um dos conceitos mais importantes para se criar um “novo Android” a partir do AOSP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 produto define as características e </a:t>
            </a:r>
            <a:r>
              <a:rPr lang="en"/>
              <a:t>personalização</a:t>
            </a:r>
            <a:r>
              <a:rPr lang="en"/>
              <a:t> do Android para ser incluído em um dispositivo/smartphone específico comercializado por uma fabricante</a:t>
            </a:r>
            <a:endParaRPr/>
          </a:p>
        </p:txBody>
      </p:sp>
      <p:sp>
        <p:nvSpPr>
          <p:cNvPr id="851" name="Google Shape;851;p105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6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AOSP – Produto</a:t>
            </a:r>
            <a:endParaRPr/>
          </a:p>
        </p:txBody>
      </p:sp>
      <p:sp>
        <p:nvSpPr>
          <p:cNvPr id="857" name="Google Shape;857;p106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8" name="Google Shape;8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75" y="1043100"/>
            <a:ext cx="7855919" cy="370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7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 – Arquivos Principais</a:t>
            </a:r>
            <a:endParaRPr/>
          </a:p>
        </p:txBody>
      </p:sp>
      <p:sp>
        <p:nvSpPr>
          <p:cNvPr id="864" name="Google Shape;864;p107"/>
          <p:cNvSpPr txBox="1"/>
          <p:nvPr>
            <p:ph idx="1" type="body"/>
          </p:nvPr>
        </p:nvSpPr>
        <p:spPr>
          <a:xfrm>
            <a:off x="311700" y="1093375"/>
            <a:ext cx="8832300" cy="3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Três arquivos principais são usados para configurar um produto novo: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AndroidProducts.mk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 o arquivo de entrada para a configuração do seu produto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sistema de compilação do Android varre o diretório </a:t>
            </a:r>
            <a:r>
              <a:rPr b="1" lang="en"/>
              <a:t>device</a:t>
            </a:r>
            <a:r>
              <a:rPr lang="en"/>
              <a:t> procurando por estes arquivos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Adiciona o nome do seu produto nas opções do comando </a:t>
            </a:r>
            <a:r>
              <a:rPr b="1" lang="en"/>
              <a:t>lunch</a:t>
            </a:r>
            <a:r>
              <a:rPr lang="en"/>
              <a:t> e, em seguida, carrega outros arquivos .mk com configurações mais específicas (próximo arquivo)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674EA7"/>
              </a:buClr>
              <a:buSzPts val="1600"/>
              <a:buChar char="▢"/>
            </a:pPr>
            <a:r>
              <a:rPr b="1" lang="en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&lt;nome_produto&gt;.mk</a:t>
            </a:r>
            <a:endParaRPr b="1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 o arquivo com as configurações mais específicas do seu produto. É chamado/incluído pelo arquivo anterior.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BoardConfig.mk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Contém configurações específicas do dispositivo físico (cpu, kernel, </a:t>
            </a:r>
            <a:br>
              <a:rPr lang="en"/>
            </a:br>
            <a:r>
              <a:rPr lang="en"/>
              <a:t>partições, SELinux, etc)</a:t>
            </a:r>
            <a:endParaRPr/>
          </a:p>
        </p:txBody>
      </p:sp>
      <p:sp>
        <p:nvSpPr>
          <p:cNvPr id="865" name="Google Shape;865;p107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8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 – Convenções de Nomes e Diretórios</a:t>
            </a:r>
            <a:endParaRPr/>
          </a:p>
        </p:txBody>
      </p:sp>
      <p:sp>
        <p:nvSpPr>
          <p:cNvPr id="871" name="Google Shape;871;p108"/>
          <p:cNvSpPr txBox="1"/>
          <p:nvPr>
            <p:ph idx="1" type="body"/>
          </p:nvPr>
        </p:nvSpPr>
        <p:spPr>
          <a:xfrm>
            <a:off x="311700" y="1093375"/>
            <a:ext cx="86301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AOSP possui uma série de convenções de nomes e diretórios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Facilitam o entendimento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Permite ao sistema de compilação encontrar os arquivos</a:t>
            </a:r>
            <a:endParaRPr/>
          </a:p>
        </p:txBody>
      </p:sp>
      <p:sp>
        <p:nvSpPr>
          <p:cNvPr id="872" name="Google Shape;872;p108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3" name="Google Shape;873;p108"/>
          <p:cNvSpPr txBox="1"/>
          <p:nvPr>
            <p:ph idx="1" type="body"/>
          </p:nvPr>
        </p:nvSpPr>
        <p:spPr>
          <a:xfrm>
            <a:off x="311700" y="2312575"/>
            <a:ext cx="86301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caso dos produtos: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Os arquivos de configurações ficam em uma hierarquia dentro do diretório: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&lt;aosp_root&gt;/device/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Essa hierarquia segue o padrão: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&lt;nome_empresa&gt;/&lt;nome_dispositivo&gt;/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9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9" name="Google Shape;879;p109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Nomes e Diretórios</a:t>
            </a:r>
            <a:endParaRPr/>
          </a:p>
        </p:txBody>
      </p:sp>
      <p:sp>
        <p:nvSpPr>
          <p:cNvPr id="880" name="Google Shape;880;p109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109"/>
          <p:cNvSpPr/>
          <p:nvPr/>
        </p:nvSpPr>
        <p:spPr>
          <a:xfrm>
            <a:off x="5822320" y="106012"/>
            <a:ext cx="3231300" cy="7617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 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~/aosp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ls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device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ls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device/google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0"/>
          <p:cNvSpPr/>
          <p:nvPr/>
        </p:nvSpPr>
        <p:spPr>
          <a:xfrm>
            <a:off x="250" y="980725"/>
            <a:ext cx="9143400" cy="4162800"/>
          </a:xfrm>
          <a:prstGeom prst="rect">
            <a:avLst/>
          </a:prstGeom>
          <a:solidFill>
            <a:srgbClr val="F3F3F3"/>
          </a:solidFill>
          <a:ln cap="flat" cmpd="sng" w="183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9000" spcFirstLastPara="1" rIns="99000" wrap="square" tIns="54000">
            <a:noAutofit/>
          </a:bodyPr>
          <a:lstStyle/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7" name="Google Shape;887;p110"/>
          <p:cNvSpPr txBox="1"/>
          <p:nvPr>
            <p:ph type="title"/>
          </p:nvPr>
        </p:nvSpPr>
        <p:spPr>
          <a:xfrm>
            <a:off x="311700" y="0"/>
            <a:ext cx="45285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Configs. do Emulador</a:t>
            </a:r>
            <a:endParaRPr/>
          </a:p>
        </p:txBody>
      </p:sp>
      <p:sp>
        <p:nvSpPr>
          <p:cNvPr id="888" name="Google Shape;888;p110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9" name="Google Shape;889;p110"/>
          <p:cNvSpPr/>
          <p:nvPr/>
        </p:nvSpPr>
        <p:spPr>
          <a:xfrm>
            <a:off x="4670775" y="211700"/>
            <a:ext cx="4382700" cy="550200"/>
          </a:xfrm>
          <a:prstGeom prst="roundRect">
            <a:avLst>
              <a:gd fmla="val 16667" name="adj"/>
            </a:avLst>
          </a:prstGeom>
          <a:solidFill>
            <a:srgbClr val="EFFAEB"/>
          </a:solidFill>
          <a:ln cap="flat" cmpd="sng" w="9525">
            <a:solidFill>
              <a:srgbClr val="B3D8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cd 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build/target/product/</a:t>
            </a:r>
            <a:b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1500">
                <a:solidFill>
                  <a:srgbClr val="3C78B4"/>
                </a:solidFill>
                <a:latin typeface="Courier New"/>
                <a:ea typeface="Courier New"/>
                <a:cs typeface="Courier New"/>
                <a:sym typeface="Courier New"/>
              </a:rPr>
              <a:t> nano</a:t>
            </a:r>
            <a:r>
              <a:rPr b="1" lang="en" sz="1500">
                <a:solidFill>
                  <a:srgbClr val="454F5B"/>
                </a:solidFill>
                <a:latin typeface="Courier New"/>
                <a:ea typeface="Courier New"/>
                <a:cs typeface="Courier New"/>
                <a:sym typeface="Courier New"/>
              </a:rPr>
              <a:t> sdk_phone_x86_64.mk</a:t>
            </a:r>
            <a:endParaRPr b="1" sz="1500">
              <a:solidFill>
                <a:srgbClr val="454F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1"/>
          <p:cNvSpPr txBox="1"/>
          <p:nvPr>
            <p:ph idx="1" type="body"/>
          </p:nvPr>
        </p:nvSpPr>
        <p:spPr>
          <a:xfrm>
            <a:off x="311700" y="1093375"/>
            <a:ext cx="86301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tabela a seguir descreve as principais variáveis necessárias para criar um produto novo:</a:t>
            </a:r>
            <a:endParaRPr/>
          </a:p>
        </p:txBody>
      </p:sp>
      <p:sp>
        <p:nvSpPr>
          <p:cNvPr id="895" name="Google Shape;895;p111"/>
          <p:cNvSpPr txBox="1"/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 – Variáveis</a:t>
            </a:r>
            <a:endParaRPr/>
          </a:p>
        </p:txBody>
      </p:sp>
      <p:sp>
        <p:nvSpPr>
          <p:cNvPr id="896" name="Google Shape;896;p111"/>
          <p:cNvSpPr txBox="1"/>
          <p:nvPr>
            <p:ph idx="12" type="sldNum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97" name="Google Shape;897;p111"/>
          <p:cNvGraphicFramePr/>
          <p:nvPr/>
        </p:nvGraphicFramePr>
        <p:xfrm>
          <a:off x="421200" y="209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{C2BFFB9B-E81C-4309-8146-71BEAFA4CACD}</a:tableStyleId>
              </a:tblPr>
              <a:tblGrid>
                <a:gridCol w="1613525"/>
                <a:gridCol w="6762425"/>
              </a:tblGrid>
              <a:tr h="275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Variável</a:t>
                      </a:r>
                      <a:endParaRPr b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0" marL="0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PRODUCT_BRAND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4850" marB="4570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Nome do Android deste produto. Normalmente é simplesmente "Android".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1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PRODUCT_NAME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4850" marB="4570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Nome do produto, tem que ser igual ao especificado no AndroidProducts.mk. Normalmente, possui o formato &lt;nome_empresa&gt;_&lt;nome_dispositivo&gt;.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/>
                </a:tc>
              </a:tr>
              <a:tr h="51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PRODUCT_DEVICE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4850" marB="4570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Nome do dispositivo-alvo deste produto. Normalmente é igual à segunda parte do nome do produto (&lt;nome_dispositivo&gt;).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/>
                </a:tc>
              </a:tr>
              <a:tr h="51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PRODUCT_MODEL</a:t>
                      </a:r>
                      <a:endParaRPr sz="1200"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4850" marB="45700" marR="0" marL="0" anchor="ctr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0212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Nome do modelo do dispositivo-alvo deste produto.</a:t>
                      </a:r>
                      <a:endParaRPr>
                        <a:solidFill>
                          <a:srgbClr val="20212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